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59"/>
  </p:notesMasterIdLst>
  <p:sldIdLst>
    <p:sldId id="315" r:id="rId2"/>
    <p:sldId id="312" r:id="rId3"/>
    <p:sldId id="311" r:id="rId4"/>
    <p:sldId id="257" r:id="rId5"/>
    <p:sldId id="316" r:id="rId6"/>
    <p:sldId id="258" r:id="rId7"/>
    <p:sldId id="260" r:id="rId8"/>
    <p:sldId id="261" r:id="rId9"/>
    <p:sldId id="262" r:id="rId10"/>
    <p:sldId id="299" r:id="rId11"/>
    <p:sldId id="263" r:id="rId12"/>
    <p:sldId id="264" r:id="rId13"/>
    <p:sldId id="265" r:id="rId14"/>
    <p:sldId id="266" r:id="rId15"/>
    <p:sldId id="267" r:id="rId16"/>
    <p:sldId id="317" r:id="rId17"/>
    <p:sldId id="268" r:id="rId18"/>
    <p:sldId id="269" r:id="rId19"/>
    <p:sldId id="270" r:id="rId20"/>
    <p:sldId id="305" r:id="rId21"/>
    <p:sldId id="271" r:id="rId22"/>
    <p:sldId id="272" r:id="rId23"/>
    <p:sldId id="273" r:id="rId24"/>
    <p:sldId id="274" r:id="rId25"/>
    <p:sldId id="275" r:id="rId26"/>
    <p:sldId id="276" r:id="rId27"/>
    <p:sldId id="277" r:id="rId28"/>
    <p:sldId id="278" r:id="rId29"/>
    <p:sldId id="279" r:id="rId30"/>
    <p:sldId id="323" r:id="rId31"/>
    <p:sldId id="281" r:id="rId32"/>
    <p:sldId id="282" r:id="rId33"/>
    <p:sldId id="283" r:id="rId34"/>
    <p:sldId id="284" r:id="rId35"/>
    <p:sldId id="285" r:id="rId36"/>
    <p:sldId id="286" r:id="rId37"/>
    <p:sldId id="287" r:id="rId38"/>
    <p:sldId id="288" r:id="rId39"/>
    <p:sldId id="289" r:id="rId40"/>
    <p:sldId id="324" r:id="rId41"/>
    <p:sldId id="291" r:id="rId42"/>
    <p:sldId id="292" r:id="rId43"/>
    <p:sldId id="293" r:id="rId44"/>
    <p:sldId id="294" r:id="rId45"/>
    <p:sldId id="295" r:id="rId46"/>
    <p:sldId id="318" r:id="rId47"/>
    <p:sldId id="319" r:id="rId48"/>
    <p:sldId id="296" r:id="rId49"/>
    <p:sldId id="297" r:id="rId50"/>
    <p:sldId id="298" r:id="rId51"/>
    <p:sldId id="310" r:id="rId52"/>
    <p:sldId id="307" r:id="rId53"/>
    <p:sldId id="325" r:id="rId54"/>
    <p:sldId id="321" r:id="rId55"/>
    <p:sldId id="309" r:id="rId56"/>
    <p:sldId id="320" r:id="rId57"/>
    <p:sldId id="322" r:id="rId58"/>
  </p:sldIdLst>
  <p:sldSz cx="12192000" cy="6858000"/>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C2E7"/>
    <a:srgbClr val="FF33CC"/>
    <a:srgbClr val="FF00FF"/>
    <a:srgbClr val="07F9F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6" autoAdjust="0"/>
    <p:restoredTop sz="94660"/>
  </p:normalViewPr>
  <p:slideViewPr>
    <p:cSldViewPr snapToGrid="0">
      <p:cViewPr>
        <p:scale>
          <a:sx n="61" d="100"/>
          <a:sy n="61" d="100"/>
        </p:scale>
        <p:origin x="624" y="44"/>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7226F-6ACF-4AFE-8684-FCD6BCAB504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B8218C94-2E5B-46FE-B4C2-FF655EB01947}">
      <dgm:prSet phldrT="[Text]"/>
      <dgm:spPr/>
      <dgm:t>
        <a:bodyPr/>
        <a:lstStyle/>
        <a:p>
          <a:r>
            <a:rPr lang="en-US" dirty="0">
              <a:solidFill>
                <a:srgbClr val="0070C0"/>
              </a:solidFill>
            </a:rPr>
            <a:t>Piaget</a:t>
          </a:r>
        </a:p>
      </dgm:t>
    </dgm:pt>
    <dgm:pt modelId="{D4C69D9A-7F79-4995-83E9-A25E902EB1CC}" type="parTrans" cxnId="{8F96CB88-55E4-4D65-A319-D20D2BE6FD3E}">
      <dgm:prSet/>
      <dgm:spPr/>
      <dgm:t>
        <a:bodyPr/>
        <a:lstStyle/>
        <a:p>
          <a:endParaRPr lang="en-US"/>
        </a:p>
      </dgm:t>
    </dgm:pt>
    <dgm:pt modelId="{F62FC686-F4F5-4C47-89B8-C8BE691A7B93}" type="sibTrans" cxnId="{8F96CB88-55E4-4D65-A319-D20D2BE6FD3E}">
      <dgm:prSet/>
      <dgm:spPr/>
      <dgm:t>
        <a:bodyPr/>
        <a:lstStyle/>
        <a:p>
          <a:endParaRPr lang="en-US"/>
        </a:p>
      </dgm:t>
    </dgm:pt>
    <dgm:pt modelId="{2EDB43FD-F7D5-4B05-8AD5-A114D4192F4C}">
      <dgm:prSet phldrT="[Text]"/>
      <dgm:spPr/>
      <dgm:t>
        <a:bodyPr/>
        <a:lstStyle/>
        <a:p>
          <a:r>
            <a:rPr lang="en-US" dirty="0"/>
            <a:t>Transformation in learning and development</a:t>
          </a:r>
        </a:p>
      </dgm:t>
    </dgm:pt>
    <dgm:pt modelId="{261B6980-9018-43E5-B8C8-4BC5556C03E8}" type="parTrans" cxnId="{200F8ED0-4315-499A-B895-3D24133D018E}">
      <dgm:prSet/>
      <dgm:spPr/>
      <dgm:t>
        <a:bodyPr/>
        <a:lstStyle/>
        <a:p>
          <a:endParaRPr lang="en-US"/>
        </a:p>
      </dgm:t>
    </dgm:pt>
    <dgm:pt modelId="{31089BA4-CBF4-4283-907D-8D86F19D4347}" type="sibTrans" cxnId="{200F8ED0-4315-499A-B895-3D24133D018E}">
      <dgm:prSet/>
      <dgm:spPr/>
      <dgm:t>
        <a:bodyPr/>
        <a:lstStyle/>
        <a:p>
          <a:endParaRPr lang="en-US"/>
        </a:p>
      </dgm:t>
    </dgm:pt>
    <dgm:pt modelId="{137096F4-27FB-4A41-9A7E-2604DFD8ED88}">
      <dgm:prSet phldrT="[Text]"/>
      <dgm:spPr/>
      <dgm:t>
        <a:bodyPr/>
        <a:lstStyle/>
        <a:p>
          <a:r>
            <a:rPr lang="en-US" dirty="0">
              <a:solidFill>
                <a:srgbClr val="0070C0"/>
              </a:solidFill>
            </a:rPr>
            <a:t>Vygotsky</a:t>
          </a:r>
        </a:p>
      </dgm:t>
    </dgm:pt>
    <dgm:pt modelId="{2A94BB27-19FB-46F0-B247-6833E8C9129E}" type="parTrans" cxnId="{6646C17B-3791-4288-9830-D80D873DAED0}">
      <dgm:prSet/>
      <dgm:spPr/>
      <dgm:t>
        <a:bodyPr/>
        <a:lstStyle/>
        <a:p>
          <a:endParaRPr lang="en-US"/>
        </a:p>
      </dgm:t>
    </dgm:pt>
    <dgm:pt modelId="{5371B1CD-11B7-4659-9EE0-F3611FA5B34D}" type="sibTrans" cxnId="{6646C17B-3791-4288-9830-D80D873DAED0}">
      <dgm:prSet/>
      <dgm:spPr/>
      <dgm:t>
        <a:bodyPr/>
        <a:lstStyle/>
        <a:p>
          <a:endParaRPr lang="en-US"/>
        </a:p>
      </dgm:t>
    </dgm:pt>
    <dgm:pt modelId="{CDB692C4-9652-4A35-99AA-8A8FE308B8B9}">
      <dgm:prSet phldrT="[Text]"/>
      <dgm:spPr/>
      <dgm:t>
        <a:bodyPr/>
        <a:lstStyle/>
        <a:p>
          <a:r>
            <a:rPr lang="en-US" dirty="0"/>
            <a:t>Learning and development are tied to communicative interactions with others</a:t>
          </a:r>
        </a:p>
      </dgm:t>
    </dgm:pt>
    <dgm:pt modelId="{98FFABE5-11F0-4F54-879A-C6A7EF47DC91}" type="parTrans" cxnId="{5D0537E8-B5A8-4155-96DA-73484486A9CA}">
      <dgm:prSet/>
      <dgm:spPr/>
      <dgm:t>
        <a:bodyPr/>
        <a:lstStyle/>
        <a:p>
          <a:endParaRPr lang="en-US"/>
        </a:p>
      </dgm:t>
    </dgm:pt>
    <dgm:pt modelId="{D37560F7-9086-4CE4-8CD3-5B8C0B46E0B7}" type="sibTrans" cxnId="{5D0537E8-B5A8-4155-96DA-73484486A9CA}">
      <dgm:prSet/>
      <dgm:spPr/>
      <dgm:t>
        <a:bodyPr/>
        <a:lstStyle/>
        <a:p>
          <a:endParaRPr lang="en-US"/>
        </a:p>
      </dgm:t>
    </dgm:pt>
    <dgm:pt modelId="{522AB50E-B3F0-40A5-A4C4-EF2200FEA6E7}">
      <dgm:prSet phldrT="[Text]"/>
      <dgm:spPr/>
      <dgm:t>
        <a:bodyPr/>
        <a:lstStyle/>
        <a:p>
          <a:r>
            <a:rPr lang="en-US" dirty="0">
              <a:solidFill>
                <a:srgbClr val="0070C0"/>
              </a:solidFill>
            </a:rPr>
            <a:t>Dewey</a:t>
          </a:r>
        </a:p>
      </dgm:t>
    </dgm:pt>
    <dgm:pt modelId="{225CC31A-1283-42DF-B72B-B4971AA0012F}" type="parTrans" cxnId="{877AFA8A-54EE-466D-825E-55C03EECC3F7}">
      <dgm:prSet/>
      <dgm:spPr/>
      <dgm:t>
        <a:bodyPr/>
        <a:lstStyle/>
        <a:p>
          <a:endParaRPr lang="en-US"/>
        </a:p>
      </dgm:t>
    </dgm:pt>
    <dgm:pt modelId="{0BB0C5E0-99EE-499E-BA20-81C1413F6456}" type="sibTrans" cxnId="{877AFA8A-54EE-466D-825E-55C03EECC3F7}">
      <dgm:prSet/>
      <dgm:spPr/>
      <dgm:t>
        <a:bodyPr/>
        <a:lstStyle/>
        <a:p>
          <a:endParaRPr lang="en-US"/>
        </a:p>
      </dgm:t>
    </dgm:pt>
    <dgm:pt modelId="{C56F4D21-BC67-4691-BEBC-A013A80834F1}">
      <dgm:prSet phldrT="[Text]"/>
      <dgm:spPr/>
      <dgm:t>
        <a:bodyPr/>
        <a:lstStyle/>
        <a:p>
          <a:r>
            <a:rPr lang="en-US" dirty="0"/>
            <a:t>Schools have to bring real world problems into the curriculum</a:t>
          </a:r>
        </a:p>
      </dgm:t>
    </dgm:pt>
    <dgm:pt modelId="{E0D3C0D3-1C8B-47E0-B332-BA50CB487D65}" type="parTrans" cxnId="{E334DD17-0034-4109-B3A3-304CEA4577BD}">
      <dgm:prSet/>
      <dgm:spPr/>
      <dgm:t>
        <a:bodyPr/>
        <a:lstStyle/>
        <a:p>
          <a:endParaRPr lang="en-US"/>
        </a:p>
      </dgm:t>
    </dgm:pt>
    <dgm:pt modelId="{3926097D-A2D2-4C09-803B-286DA016A9B3}" type="sibTrans" cxnId="{E334DD17-0034-4109-B3A3-304CEA4577BD}">
      <dgm:prSet/>
      <dgm:spPr/>
      <dgm:t>
        <a:bodyPr/>
        <a:lstStyle/>
        <a:p>
          <a:endParaRPr lang="en-US"/>
        </a:p>
      </dgm:t>
    </dgm:pt>
    <dgm:pt modelId="{B47D0246-22B9-4EA8-8980-371C540AF453}" type="pres">
      <dgm:prSet presAssocID="{6067226F-6ACF-4AFE-8684-FCD6BCAB504D}" presName="Name0" presStyleCnt="0">
        <dgm:presLayoutVars>
          <dgm:chMax val="7"/>
          <dgm:dir/>
          <dgm:animLvl val="lvl"/>
          <dgm:resizeHandles val="exact"/>
        </dgm:presLayoutVars>
      </dgm:prSet>
      <dgm:spPr/>
    </dgm:pt>
    <dgm:pt modelId="{9A521BB8-6D8B-4DF0-ABA7-12E04FC6361F}" type="pres">
      <dgm:prSet presAssocID="{B8218C94-2E5B-46FE-B4C2-FF655EB01947}" presName="circle1" presStyleLbl="node1" presStyleIdx="0" presStyleCnt="3"/>
      <dgm:spPr/>
    </dgm:pt>
    <dgm:pt modelId="{007122D3-4C34-4E58-A11F-06277207A9B6}" type="pres">
      <dgm:prSet presAssocID="{B8218C94-2E5B-46FE-B4C2-FF655EB01947}" presName="space" presStyleCnt="0"/>
      <dgm:spPr/>
    </dgm:pt>
    <dgm:pt modelId="{E3FD52F8-EDBA-4D44-B5E1-12123A875C80}" type="pres">
      <dgm:prSet presAssocID="{B8218C94-2E5B-46FE-B4C2-FF655EB01947}" presName="rect1" presStyleLbl="alignAcc1" presStyleIdx="0" presStyleCnt="3"/>
      <dgm:spPr/>
    </dgm:pt>
    <dgm:pt modelId="{6ED4A704-5BC9-4216-B20D-C7AD33DE7329}" type="pres">
      <dgm:prSet presAssocID="{137096F4-27FB-4A41-9A7E-2604DFD8ED88}" presName="vertSpace2" presStyleLbl="node1" presStyleIdx="0" presStyleCnt="3"/>
      <dgm:spPr/>
    </dgm:pt>
    <dgm:pt modelId="{232F5430-3E6A-4E69-A009-00996D24DDA0}" type="pres">
      <dgm:prSet presAssocID="{137096F4-27FB-4A41-9A7E-2604DFD8ED88}" presName="circle2" presStyleLbl="node1" presStyleIdx="1" presStyleCnt="3"/>
      <dgm:spPr/>
    </dgm:pt>
    <dgm:pt modelId="{E2B93737-E4A6-45ED-A83E-DD49526D0331}" type="pres">
      <dgm:prSet presAssocID="{137096F4-27FB-4A41-9A7E-2604DFD8ED88}" presName="rect2" presStyleLbl="alignAcc1" presStyleIdx="1" presStyleCnt="3"/>
      <dgm:spPr/>
    </dgm:pt>
    <dgm:pt modelId="{76977B22-452C-4287-9654-213496152472}" type="pres">
      <dgm:prSet presAssocID="{522AB50E-B3F0-40A5-A4C4-EF2200FEA6E7}" presName="vertSpace3" presStyleLbl="node1" presStyleIdx="1" presStyleCnt="3"/>
      <dgm:spPr/>
    </dgm:pt>
    <dgm:pt modelId="{6A5C8BF0-71E7-44E7-B531-0D8DFEB0280D}" type="pres">
      <dgm:prSet presAssocID="{522AB50E-B3F0-40A5-A4C4-EF2200FEA6E7}" presName="circle3" presStyleLbl="node1" presStyleIdx="2" presStyleCnt="3"/>
      <dgm:spPr/>
    </dgm:pt>
    <dgm:pt modelId="{A93067B8-873D-44FE-9FD5-71D22F0582C9}" type="pres">
      <dgm:prSet presAssocID="{522AB50E-B3F0-40A5-A4C4-EF2200FEA6E7}" presName="rect3" presStyleLbl="alignAcc1" presStyleIdx="2" presStyleCnt="3"/>
      <dgm:spPr/>
    </dgm:pt>
    <dgm:pt modelId="{4A965ED4-C1B4-491D-B3A5-118FB772E61A}" type="pres">
      <dgm:prSet presAssocID="{B8218C94-2E5B-46FE-B4C2-FF655EB01947}" presName="rect1ParTx" presStyleLbl="alignAcc1" presStyleIdx="2" presStyleCnt="3">
        <dgm:presLayoutVars>
          <dgm:chMax val="1"/>
          <dgm:bulletEnabled val="1"/>
        </dgm:presLayoutVars>
      </dgm:prSet>
      <dgm:spPr/>
    </dgm:pt>
    <dgm:pt modelId="{CF9AD87F-CC81-432A-A4BC-489AC2A43CA2}" type="pres">
      <dgm:prSet presAssocID="{B8218C94-2E5B-46FE-B4C2-FF655EB01947}" presName="rect1ChTx" presStyleLbl="alignAcc1" presStyleIdx="2" presStyleCnt="3">
        <dgm:presLayoutVars>
          <dgm:bulletEnabled val="1"/>
        </dgm:presLayoutVars>
      </dgm:prSet>
      <dgm:spPr/>
    </dgm:pt>
    <dgm:pt modelId="{FA9D3222-2463-4446-A1C1-D0E8B2817C3D}" type="pres">
      <dgm:prSet presAssocID="{137096F4-27FB-4A41-9A7E-2604DFD8ED88}" presName="rect2ParTx" presStyleLbl="alignAcc1" presStyleIdx="2" presStyleCnt="3">
        <dgm:presLayoutVars>
          <dgm:chMax val="1"/>
          <dgm:bulletEnabled val="1"/>
        </dgm:presLayoutVars>
      </dgm:prSet>
      <dgm:spPr/>
    </dgm:pt>
    <dgm:pt modelId="{BE497595-D5BE-4089-B51F-93E675B26240}" type="pres">
      <dgm:prSet presAssocID="{137096F4-27FB-4A41-9A7E-2604DFD8ED88}" presName="rect2ChTx" presStyleLbl="alignAcc1" presStyleIdx="2" presStyleCnt="3">
        <dgm:presLayoutVars>
          <dgm:bulletEnabled val="1"/>
        </dgm:presLayoutVars>
      </dgm:prSet>
      <dgm:spPr/>
    </dgm:pt>
    <dgm:pt modelId="{94962AC4-E81A-422A-85B2-A64C128A94AA}" type="pres">
      <dgm:prSet presAssocID="{522AB50E-B3F0-40A5-A4C4-EF2200FEA6E7}" presName="rect3ParTx" presStyleLbl="alignAcc1" presStyleIdx="2" presStyleCnt="3">
        <dgm:presLayoutVars>
          <dgm:chMax val="1"/>
          <dgm:bulletEnabled val="1"/>
        </dgm:presLayoutVars>
      </dgm:prSet>
      <dgm:spPr/>
    </dgm:pt>
    <dgm:pt modelId="{AE1D2625-D3CF-460A-9128-F7B4C9CB8345}" type="pres">
      <dgm:prSet presAssocID="{522AB50E-B3F0-40A5-A4C4-EF2200FEA6E7}" presName="rect3ChTx" presStyleLbl="alignAcc1" presStyleIdx="2" presStyleCnt="3">
        <dgm:presLayoutVars>
          <dgm:bulletEnabled val="1"/>
        </dgm:presLayoutVars>
      </dgm:prSet>
      <dgm:spPr/>
    </dgm:pt>
  </dgm:ptLst>
  <dgm:cxnLst>
    <dgm:cxn modelId="{E334DD17-0034-4109-B3A3-304CEA4577BD}" srcId="{522AB50E-B3F0-40A5-A4C4-EF2200FEA6E7}" destId="{C56F4D21-BC67-4691-BEBC-A013A80834F1}" srcOrd="0" destOrd="0" parTransId="{E0D3C0D3-1C8B-47E0-B332-BA50CB487D65}" sibTransId="{3926097D-A2D2-4C09-803B-286DA016A9B3}"/>
    <dgm:cxn modelId="{6784CC1A-F025-4534-9E5C-7934E1889850}" type="presOf" srcId="{6067226F-6ACF-4AFE-8684-FCD6BCAB504D}" destId="{B47D0246-22B9-4EA8-8980-371C540AF453}" srcOrd="0" destOrd="0" presId="urn:microsoft.com/office/officeart/2005/8/layout/target3"/>
    <dgm:cxn modelId="{9C026C1F-5EF3-47FE-9F4C-47AD1B868F90}" type="presOf" srcId="{B8218C94-2E5B-46FE-B4C2-FF655EB01947}" destId="{E3FD52F8-EDBA-4D44-B5E1-12123A875C80}" srcOrd="0" destOrd="0" presId="urn:microsoft.com/office/officeart/2005/8/layout/target3"/>
    <dgm:cxn modelId="{21A10B60-51FD-4243-B18B-49F89BF8A29C}" type="presOf" srcId="{522AB50E-B3F0-40A5-A4C4-EF2200FEA6E7}" destId="{94962AC4-E81A-422A-85B2-A64C128A94AA}" srcOrd="1" destOrd="0" presId="urn:microsoft.com/office/officeart/2005/8/layout/target3"/>
    <dgm:cxn modelId="{9ADE8F60-53A6-4D9B-8F76-3C91502C7FC8}" type="presOf" srcId="{CDB692C4-9652-4A35-99AA-8A8FE308B8B9}" destId="{BE497595-D5BE-4089-B51F-93E675B26240}" srcOrd="0" destOrd="0" presId="urn:microsoft.com/office/officeart/2005/8/layout/target3"/>
    <dgm:cxn modelId="{5E151E44-8D82-4BFD-B16D-CEADC3D98383}" type="presOf" srcId="{137096F4-27FB-4A41-9A7E-2604DFD8ED88}" destId="{FA9D3222-2463-4446-A1C1-D0E8B2817C3D}" srcOrd="1" destOrd="0" presId="urn:microsoft.com/office/officeart/2005/8/layout/target3"/>
    <dgm:cxn modelId="{6646C17B-3791-4288-9830-D80D873DAED0}" srcId="{6067226F-6ACF-4AFE-8684-FCD6BCAB504D}" destId="{137096F4-27FB-4A41-9A7E-2604DFD8ED88}" srcOrd="1" destOrd="0" parTransId="{2A94BB27-19FB-46F0-B247-6833E8C9129E}" sibTransId="{5371B1CD-11B7-4659-9EE0-F3611FA5B34D}"/>
    <dgm:cxn modelId="{8F96CB88-55E4-4D65-A319-D20D2BE6FD3E}" srcId="{6067226F-6ACF-4AFE-8684-FCD6BCAB504D}" destId="{B8218C94-2E5B-46FE-B4C2-FF655EB01947}" srcOrd="0" destOrd="0" parTransId="{D4C69D9A-7F79-4995-83E9-A25E902EB1CC}" sibTransId="{F62FC686-F4F5-4C47-89B8-C8BE691A7B93}"/>
    <dgm:cxn modelId="{877AFA8A-54EE-466D-825E-55C03EECC3F7}" srcId="{6067226F-6ACF-4AFE-8684-FCD6BCAB504D}" destId="{522AB50E-B3F0-40A5-A4C4-EF2200FEA6E7}" srcOrd="2" destOrd="0" parTransId="{225CC31A-1283-42DF-B72B-B4971AA0012F}" sibTransId="{0BB0C5E0-99EE-499E-BA20-81C1413F6456}"/>
    <dgm:cxn modelId="{4D5DA096-988B-4ED7-9965-AFC19BFAA686}" type="presOf" srcId="{2EDB43FD-F7D5-4B05-8AD5-A114D4192F4C}" destId="{CF9AD87F-CC81-432A-A4BC-489AC2A43CA2}" srcOrd="0" destOrd="0" presId="urn:microsoft.com/office/officeart/2005/8/layout/target3"/>
    <dgm:cxn modelId="{9F080FAE-5848-45B6-8CF4-078CF50DAAA0}" type="presOf" srcId="{522AB50E-B3F0-40A5-A4C4-EF2200FEA6E7}" destId="{A93067B8-873D-44FE-9FD5-71D22F0582C9}" srcOrd="0" destOrd="0" presId="urn:microsoft.com/office/officeart/2005/8/layout/target3"/>
    <dgm:cxn modelId="{200F8ED0-4315-499A-B895-3D24133D018E}" srcId="{B8218C94-2E5B-46FE-B4C2-FF655EB01947}" destId="{2EDB43FD-F7D5-4B05-8AD5-A114D4192F4C}" srcOrd="0" destOrd="0" parTransId="{261B6980-9018-43E5-B8C8-4BC5556C03E8}" sibTransId="{31089BA4-CBF4-4283-907D-8D86F19D4347}"/>
    <dgm:cxn modelId="{B5319BD7-4BC1-40D6-9B34-DEBDCC50EC20}" type="presOf" srcId="{B8218C94-2E5B-46FE-B4C2-FF655EB01947}" destId="{4A965ED4-C1B4-491D-B3A5-118FB772E61A}" srcOrd="1" destOrd="0" presId="urn:microsoft.com/office/officeart/2005/8/layout/target3"/>
    <dgm:cxn modelId="{1E79BEDF-B9F7-4C9D-88CC-A58D8D0F7D37}" type="presOf" srcId="{137096F4-27FB-4A41-9A7E-2604DFD8ED88}" destId="{E2B93737-E4A6-45ED-A83E-DD49526D0331}" srcOrd="0" destOrd="0" presId="urn:microsoft.com/office/officeart/2005/8/layout/target3"/>
    <dgm:cxn modelId="{3FA682E5-D7A7-44BE-8B48-F7C34A650B58}" type="presOf" srcId="{C56F4D21-BC67-4691-BEBC-A013A80834F1}" destId="{AE1D2625-D3CF-460A-9128-F7B4C9CB8345}" srcOrd="0" destOrd="0" presId="urn:microsoft.com/office/officeart/2005/8/layout/target3"/>
    <dgm:cxn modelId="{5D0537E8-B5A8-4155-96DA-73484486A9CA}" srcId="{137096F4-27FB-4A41-9A7E-2604DFD8ED88}" destId="{CDB692C4-9652-4A35-99AA-8A8FE308B8B9}" srcOrd="0" destOrd="0" parTransId="{98FFABE5-11F0-4F54-879A-C6A7EF47DC91}" sibTransId="{D37560F7-9086-4CE4-8CD3-5B8C0B46E0B7}"/>
    <dgm:cxn modelId="{17767E02-2343-4688-8E2D-7FC9B93DC965}" type="presParOf" srcId="{B47D0246-22B9-4EA8-8980-371C540AF453}" destId="{9A521BB8-6D8B-4DF0-ABA7-12E04FC6361F}" srcOrd="0" destOrd="0" presId="urn:microsoft.com/office/officeart/2005/8/layout/target3"/>
    <dgm:cxn modelId="{EED42B11-B2F5-413D-991E-6ACC790B1FB3}" type="presParOf" srcId="{B47D0246-22B9-4EA8-8980-371C540AF453}" destId="{007122D3-4C34-4E58-A11F-06277207A9B6}" srcOrd="1" destOrd="0" presId="urn:microsoft.com/office/officeart/2005/8/layout/target3"/>
    <dgm:cxn modelId="{D36482CB-CF4C-41F2-BDAB-0943E4B1F519}" type="presParOf" srcId="{B47D0246-22B9-4EA8-8980-371C540AF453}" destId="{E3FD52F8-EDBA-4D44-B5E1-12123A875C80}" srcOrd="2" destOrd="0" presId="urn:microsoft.com/office/officeart/2005/8/layout/target3"/>
    <dgm:cxn modelId="{66916D61-8F2C-449B-9B74-3FE1F4CCE7DE}" type="presParOf" srcId="{B47D0246-22B9-4EA8-8980-371C540AF453}" destId="{6ED4A704-5BC9-4216-B20D-C7AD33DE7329}" srcOrd="3" destOrd="0" presId="urn:microsoft.com/office/officeart/2005/8/layout/target3"/>
    <dgm:cxn modelId="{95F20D2B-B3FA-403A-8FA6-6AF207400501}" type="presParOf" srcId="{B47D0246-22B9-4EA8-8980-371C540AF453}" destId="{232F5430-3E6A-4E69-A009-00996D24DDA0}" srcOrd="4" destOrd="0" presId="urn:microsoft.com/office/officeart/2005/8/layout/target3"/>
    <dgm:cxn modelId="{B4CDFB8E-D7B6-4DE2-B4FC-4C40A3AB4B24}" type="presParOf" srcId="{B47D0246-22B9-4EA8-8980-371C540AF453}" destId="{E2B93737-E4A6-45ED-A83E-DD49526D0331}" srcOrd="5" destOrd="0" presId="urn:microsoft.com/office/officeart/2005/8/layout/target3"/>
    <dgm:cxn modelId="{F727F2BE-6C16-4599-8859-006DD57F5D82}" type="presParOf" srcId="{B47D0246-22B9-4EA8-8980-371C540AF453}" destId="{76977B22-452C-4287-9654-213496152472}" srcOrd="6" destOrd="0" presId="urn:microsoft.com/office/officeart/2005/8/layout/target3"/>
    <dgm:cxn modelId="{61EBC8EF-0485-4137-AFE9-B1DDBC7F6A35}" type="presParOf" srcId="{B47D0246-22B9-4EA8-8980-371C540AF453}" destId="{6A5C8BF0-71E7-44E7-B531-0D8DFEB0280D}" srcOrd="7" destOrd="0" presId="urn:microsoft.com/office/officeart/2005/8/layout/target3"/>
    <dgm:cxn modelId="{741A0CA3-4B9A-48A7-AE49-BD9F7FD960C2}" type="presParOf" srcId="{B47D0246-22B9-4EA8-8980-371C540AF453}" destId="{A93067B8-873D-44FE-9FD5-71D22F0582C9}" srcOrd="8" destOrd="0" presId="urn:microsoft.com/office/officeart/2005/8/layout/target3"/>
    <dgm:cxn modelId="{C3CD0E17-1FE5-4B1D-91F9-825D2E8A5E4C}" type="presParOf" srcId="{B47D0246-22B9-4EA8-8980-371C540AF453}" destId="{4A965ED4-C1B4-491D-B3A5-118FB772E61A}" srcOrd="9" destOrd="0" presId="urn:microsoft.com/office/officeart/2005/8/layout/target3"/>
    <dgm:cxn modelId="{6502D31B-9CE1-4179-8DC9-FAC012299D08}" type="presParOf" srcId="{B47D0246-22B9-4EA8-8980-371C540AF453}" destId="{CF9AD87F-CC81-432A-A4BC-489AC2A43CA2}" srcOrd="10" destOrd="0" presId="urn:microsoft.com/office/officeart/2005/8/layout/target3"/>
    <dgm:cxn modelId="{E8619590-8A72-411A-81F7-D9E89E59C23A}" type="presParOf" srcId="{B47D0246-22B9-4EA8-8980-371C540AF453}" destId="{FA9D3222-2463-4446-A1C1-D0E8B2817C3D}" srcOrd="11" destOrd="0" presId="urn:microsoft.com/office/officeart/2005/8/layout/target3"/>
    <dgm:cxn modelId="{D2B32F58-0278-4F1D-81C8-EB2A8B1693B0}" type="presParOf" srcId="{B47D0246-22B9-4EA8-8980-371C540AF453}" destId="{BE497595-D5BE-4089-B51F-93E675B26240}" srcOrd="12" destOrd="0" presId="urn:microsoft.com/office/officeart/2005/8/layout/target3"/>
    <dgm:cxn modelId="{2B411C0C-2540-4249-93EC-1AE12E36077F}" type="presParOf" srcId="{B47D0246-22B9-4EA8-8980-371C540AF453}" destId="{94962AC4-E81A-422A-85B2-A64C128A94AA}" srcOrd="13" destOrd="0" presId="urn:microsoft.com/office/officeart/2005/8/layout/target3"/>
    <dgm:cxn modelId="{FDBCB298-4176-40C2-AB56-B6A7D4FEB7C3}" type="presParOf" srcId="{B47D0246-22B9-4EA8-8980-371C540AF453}" destId="{AE1D2625-D3CF-460A-9128-F7B4C9CB8345}"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883076-5467-4DC8-9620-9B01EB8023AB}"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US"/>
        </a:p>
      </dgm:t>
    </dgm:pt>
    <dgm:pt modelId="{0224888A-0A9E-4EB6-9F07-1191DABD7535}">
      <dgm:prSet phldrT="[Text]"/>
      <dgm:spPr/>
      <dgm:t>
        <a:bodyPr/>
        <a:lstStyle/>
        <a:p>
          <a:r>
            <a:rPr lang="en-US" dirty="0">
              <a:solidFill>
                <a:schemeClr val="tx1"/>
              </a:solidFill>
            </a:rPr>
            <a:t>Constructivism</a:t>
          </a:r>
        </a:p>
      </dgm:t>
    </dgm:pt>
    <dgm:pt modelId="{569810C3-2323-48AF-B8F8-3F6D4930D3E0}" type="parTrans" cxnId="{BE5FA14A-B858-4CD2-A820-818F9CA0A97A}">
      <dgm:prSet/>
      <dgm:spPr/>
      <dgm:t>
        <a:bodyPr/>
        <a:lstStyle/>
        <a:p>
          <a:endParaRPr lang="en-US"/>
        </a:p>
      </dgm:t>
    </dgm:pt>
    <dgm:pt modelId="{98E4BCFD-637B-4F4F-8D4E-A84D9A96729E}" type="sibTrans" cxnId="{BE5FA14A-B858-4CD2-A820-818F9CA0A97A}">
      <dgm:prSet/>
      <dgm:spPr/>
      <dgm:t>
        <a:bodyPr/>
        <a:lstStyle/>
        <a:p>
          <a:endParaRPr lang="en-US"/>
        </a:p>
      </dgm:t>
    </dgm:pt>
    <dgm:pt modelId="{94060910-BD32-48DF-A601-C4256E6C2921}">
      <dgm:prSet phldrT="[Text]"/>
      <dgm:spPr/>
      <dgm:t>
        <a:bodyPr/>
        <a:lstStyle/>
        <a:p>
          <a:r>
            <a:rPr lang="en-US" dirty="0"/>
            <a:t>Prior Knowledge</a:t>
          </a:r>
        </a:p>
      </dgm:t>
    </dgm:pt>
    <dgm:pt modelId="{42809854-C9A6-4BF6-9CDF-91A08AFDA540}" type="parTrans" cxnId="{536484A1-9064-4E9C-9D31-2B9E604D92B4}">
      <dgm:prSet/>
      <dgm:spPr/>
      <dgm:t>
        <a:bodyPr/>
        <a:lstStyle/>
        <a:p>
          <a:endParaRPr lang="en-US"/>
        </a:p>
      </dgm:t>
    </dgm:pt>
    <dgm:pt modelId="{613C6045-A83C-4AD4-ACC7-4FA95C6DF154}" type="sibTrans" cxnId="{536484A1-9064-4E9C-9D31-2B9E604D92B4}">
      <dgm:prSet/>
      <dgm:spPr/>
      <dgm:t>
        <a:bodyPr/>
        <a:lstStyle/>
        <a:p>
          <a:endParaRPr lang="en-US"/>
        </a:p>
      </dgm:t>
    </dgm:pt>
    <dgm:pt modelId="{BFC87846-1792-4A9C-A18B-B7CB637DD781}">
      <dgm:prSet phldrT="[Text]"/>
      <dgm:spPr/>
      <dgm:t>
        <a:bodyPr/>
        <a:lstStyle/>
        <a:p>
          <a:r>
            <a:rPr lang="en-US" dirty="0"/>
            <a:t>Real &amp; Authentic Problems</a:t>
          </a:r>
        </a:p>
      </dgm:t>
    </dgm:pt>
    <dgm:pt modelId="{85C3D9BA-298D-4A44-96FC-4D62B85464C1}" type="parTrans" cxnId="{A8B29EA1-D6D9-49A9-96B4-FD946743F526}">
      <dgm:prSet/>
      <dgm:spPr/>
      <dgm:t>
        <a:bodyPr/>
        <a:lstStyle/>
        <a:p>
          <a:endParaRPr lang="en-US"/>
        </a:p>
      </dgm:t>
    </dgm:pt>
    <dgm:pt modelId="{5B430384-3CA7-464A-8AF4-00856ECD0AEE}" type="sibTrans" cxnId="{A8B29EA1-D6D9-49A9-96B4-FD946743F526}">
      <dgm:prSet/>
      <dgm:spPr/>
      <dgm:t>
        <a:bodyPr/>
        <a:lstStyle/>
        <a:p>
          <a:endParaRPr lang="en-US"/>
        </a:p>
      </dgm:t>
    </dgm:pt>
    <dgm:pt modelId="{1C42475E-9ED0-4A5B-A5C5-BAD3A5833EB1}">
      <dgm:prSet phldrT="[Text]"/>
      <dgm:spPr/>
      <dgm:t>
        <a:bodyPr/>
        <a:lstStyle/>
        <a:p>
          <a:r>
            <a:rPr lang="en-US" dirty="0"/>
            <a:t>Cognitive conflict &amp; Social context</a:t>
          </a:r>
        </a:p>
      </dgm:t>
    </dgm:pt>
    <dgm:pt modelId="{3CD950D7-B8A9-4C55-A01F-2410EE05674F}" type="parTrans" cxnId="{095F0E4E-F36E-48A4-B50D-2834A0878C62}">
      <dgm:prSet/>
      <dgm:spPr/>
      <dgm:t>
        <a:bodyPr/>
        <a:lstStyle/>
        <a:p>
          <a:endParaRPr lang="en-US"/>
        </a:p>
      </dgm:t>
    </dgm:pt>
    <dgm:pt modelId="{18AFC17E-662C-4CFD-A27C-84BE0454E4DC}" type="sibTrans" cxnId="{095F0E4E-F36E-48A4-B50D-2834A0878C62}">
      <dgm:prSet/>
      <dgm:spPr/>
      <dgm:t>
        <a:bodyPr/>
        <a:lstStyle/>
        <a:p>
          <a:endParaRPr lang="en-US"/>
        </a:p>
      </dgm:t>
    </dgm:pt>
    <dgm:pt modelId="{CBF62027-5C82-4A3B-B995-F72AB3FDD53E}">
      <dgm:prSet phldrT="[Text]"/>
      <dgm:spPr/>
      <dgm:t>
        <a:bodyPr/>
        <a:lstStyle/>
        <a:p>
          <a:r>
            <a:rPr lang="en-US" dirty="0">
              <a:solidFill>
                <a:schemeClr val="tx1"/>
              </a:solidFill>
            </a:rPr>
            <a:t>Assessment</a:t>
          </a:r>
        </a:p>
      </dgm:t>
    </dgm:pt>
    <dgm:pt modelId="{506F98E8-56BA-439E-B1F1-FC9F05DA323E}" type="parTrans" cxnId="{AF2BA9DA-FD7B-44EA-BC7F-3ABA4C2B386A}">
      <dgm:prSet/>
      <dgm:spPr/>
      <dgm:t>
        <a:bodyPr/>
        <a:lstStyle/>
        <a:p>
          <a:endParaRPr lang="en-US"/>
        </a:p>
      </dgm:t>
    </dgm:pt>
    <dgm:pt modelId="{8378C4A1-43AD-4C82-9CA8-45570AE78D8B}" type="sibTrans" cxnId="{AF2BA9DA-FD7B-44EA-BC7F-3ABA4C2B386A}">
      <dgm:prSet/>
      <dgm:spPr/>
      <dgm:t>
        <a:bodyPr/>
        <a:lstStyle/>
        <a:p>
          <a:endParaRPr lang="en-US"/>
        </a:p>
      </dgm:t>
    </dgm:pt>
    <dgm:pt modelId="{0EB1F348-23A1-4B97-B010-C3E3F8B44A5D}">
      <dgm:prSet phldrT="[Text]"/>
      <dgm:spPr/>
      <dgm:t>
        <a:bodyPr/>
        <a:lstStyle/>
        <a:p>
          <a:r>
            <a:rPr lang="en-US" dirty="0">
              <a:solidFill>
                <a:schemeClr val="tx1"/>
              </a:solidFill>
            </a:rPr>
            <a:t>Technology</a:t>
          </a:r>
        </a:p>
      </dgm:t>
    </dgm:pt>
    <dgm:pt modelId="{F3A3F7D7-B972-4386-95E2-657CBF87E799}" type="parTrans" cxnId="{3158F151-6C4E-467C-BB6F-A7BE3A480873}">
      <dgm:prSet/>
      <dgm:spPr/>
      <dgm:t>
        <a:bodyPr/>
        <a:lstStyle/>
        <a:p>
          <a:endParaRPr lang="en-US"/>
        </a:p>
      </dgm:t>
    </dgm:pt>
    <dgm:pt modelId="{864C6697-6CD9-4030-B492-AF1FE69382DF}" type="sibTrans" cxnId="{3158F151-6C4E-467C-BB6F-A7BE3A480873}">
      <dgm:prSet/>
      <dgm:spPr/>
      <dgm:t>
        <a:bodyPr/>
        <a:lstStyle/>
        <a:p>
          <a:endParaRPr lang="en-US"/>
        </a:p>
      </dgm:t>
    </dgm:pt>
    <dgm:pt modelId="{2A5EB62C-1EC9-4126-A0EE-344FF7ED56B1}">
      <dgm:prSet phldrT="[Text]"/>
      <dgm:spPr/>
      <dgm:t>
        <a:bodyPr/>
        <a:lstStyle/>
        <a:p>
          <a:r>
            <a:rPr lang="en-US" dirty="0">
              <a:solidFill>
                <a:schemeClr val="tx1"/>
              </a:solidFill>
            </a:rPr>
            <a:t>Teacher’s Role</a:t>
          </a:r>
        </a:p>
      </dgm:t>
    </dgm:pt>
    <dgm:pt modelId="{89C8AA38-D12A-4898-BBE7-03E7B5578724}" type="parTrans" cxnId="{DEB9A985-441A-4A8B-BCEF-F3371A178FC9}">
      <dgm:prSet/>
      <dgm:spPr/>
      <dgm:t>
        <a:bodyPr/>
        <a:lstStyle/>
        <a:p>
          <a:endParaRPr lang="en-US"/>
        </a:p>
      </dgm:t>
    </dgm:pt>
    <dgm:pt modelId="{D90A2F12-9CA1-45C7-95E6-61247175EDD9}" type="sibTrans" cxnId="{DEB9A985-441A-4A8B-BCEF-F3371A178FC9}">
      <dgm:prSet/>
      <dgm:spPr/>
      <dgm:t>
        <a:bodyPr/>
        <a:lstStyle/>
        <a:p>
          <a:endParaRPr lang="en-US"/>
        </a:p>
      </dgm:t>
    </dgm:pt>
    <dgm:pt modelId="{115A28B4-D3C8-4814-89F2-95A7A7D611D1}" type="pres">
      <dgm:prSet presAssocID="{07883076-5467-4DC8-9620-9B01EB8023AB}" presName="Name0" presStyleCnt="0">
        <dgm:presLayoutVars>
          <dgm:chMax val="1"/>
          <dgm:chPref val="1"/>
          <dgm:dir/>
          <dgm:animOne val="branch"/>
          <dgm:animLvl val="lvl"/>
        </dgm:presLayoutVars>
      </dgm:prSet>
      <dgm:spPr/>
    </dgm:pt>
    <dgm:pt modelId="{41C6C8CF-E689-4883-B530-00820F337241}" type="pres">
      <dgm:prSet presAssocID="{0224888A-0A9E-4EB6-9F07-1191DABD7535}" presName="Parent" presStyleLbl="node0" presStyleIdx="0" presStyleCnt="1" custLinFactNeighborX="-464" custLinFactNeighborY="812">
        <dgm:presLayoutVars>
          <dgm:chMax val="6"/>
          <dgm:chPref val="6"/>
        </dgm:presLayoutVars>
      </dgm:prSet>
      <dgm:spPr/>
    </dgm:pt>
    <dgm:pt modelId="{C6336CF2-FC23-4B98-9169-F2A12B9ED019}" type="pres">
      <dgm:prSet presAssocID="{94060910-BD32-48DF-A601-C4256E6C2921}" presName="Accent1" presStyleCnt="0"/>
      <dgm:spPr/>
    </dgm:pt>
    <dgm:pt modelId="{4C64ED7E-A674-44CB-BD6A-0B4C3FBAC140}" type="pres">
      <dgm:prSet presAssocID="{94060910-BD32-48DF-A601-C4256E6C2921}" presName="Accent" presStyleLbl="bgShp" presStyleIdx="0" presStyleCnt="6"/>
      <dgm:spPr/>
    </dgm:pt>
    <dgm:pt modelId="{C93C51AC-247A-46C9-8E61-AA2CEA792DF6}" type="pres">
      <dgm:prSet presAssocID="{94060910-BD32-48DF-A601-C4256E6C2921}" presName="Child1" presStyleLbl="node1" presStyleIdx="0" presStyleCnt="6">
        <dgm:presLayoutVars>
          <dgm:chMax val="0"/>
          <dgm:chPref val="0"/>
          <dgm:bulletEnabled val="1"/>
        </dgm:presLayoutVars>
      </dgm:prSet>
      <dgm:spPr/>
    </dgm:pt>
    <dgm:pt modelId="{19EE388C-D834-44EB-85E5-58E0A26F02EF}" type="pres">
      <dgm:prSet presAssocID="{BFC87846-1792-4A9C-A18B-B7CB637DD781}" presName="Accent2" presStyleCnt="0"/>
      <dgm:spPr/>
    </dgm:pt>
    <dgm:pt modelId="{10973C2E-2914-47D0-9481-472CCEFC8E41}" type="pres">
      <dgm:prSet presAssocID="{BFC87846-1792-4A9C-A18B-B7CB637DD781}" presName="Accent" presStyleLbl="bgShp" presStyleIdx="1" presStyleCnt="6"/>
      <dgm:spPr/>
    </dgm:pt>
    <dgm:pt modelId="{0481B4F9-283E-4C64-96B5-954CB03F8C09}" type="pres">
      <dgm:prSet presAssocID="{BFC87846-1792-4A9C-A18B-B7CB637DD781}" presName="Child2" presStyleLbl="node1" presStyleIdx="1" presStyleCnt="6">
        <dgm:presLayoutVars>
          <dgm:chMax val="0"/>
          <dgm:chPref val="0"/>
          <dgm:bulletEnabled val="1"/>
        </dgm:presLayoutVars>
      </dgm:prSet>
      <dgm:spPr/>
    </dgm:pt>
    <dgm:pt modelId="{0134AA52-D448-49D8-AA7A-B37BC097B80A}" type="pres">
      <dgm:prSet presAssocID="{1C42475E-9ED0-4A5B-A5C5-BAD3A5833EB1}" presName="Accent3" presStyleCnt="0"/>
      <dgm:spPr/>
    </dgm:pt>
    <dgm:pt modelId="{E536BF64-57FB-408F-8B79-85603A230761}" type="pres">
      <dgm:prSet presAssocID="{1C42475E-9ED0-4A5B-A5C5-BAD3A5833EB1}" presName="Accent" presStyleLbl="bgShp" presStyleIdx="2" presStyleCnt="6"/>
      <dgm:spPr/>
    </dgm:pt>
    <dgm:pt modelId="{B32CEC5F-6CD1-4BFC-BAE5-5FA8CFD97197}" type="pres">
      <dgm:prSet presAssocID="{1C42475E-9ED0-4A5B-A5C5-BAD3A5833EB1}" presName="Child3" presStyleLbl="node1" presStyleIdx="2" presStyleCnt="6">
        <dgm:presLayoutVars>
          <dgm:chMax val="0"/>
          <dgm:chPref val="0"/>
          <dgm:bulletEnabled val="1"/>
        </dgm:presLayoutVars>
      </dgm:prSet>
      <dgm:spPr/>
    </dgm:pt>
    <dgm:pt modelId="{554297C9-EFAC-496A-A7D7-A70A3C27F06F}" type="pres">
      <dgm:prSet presAssocID="{CBF62027-5C82-4A3B-B995-F72AB3FDD53E}" presName="Accent4" presStyleCnt="0"/>
      <dgm:spPr/>
    </dgm:pt>
    <dgm:pt modelId="{39CFA26E-0048-4247-AA0E-3F7A33A7DF14}" type="pres">
      <dgm:prSet presAssocID="{CBF62027-5C82-4A3B-B995-F72AB3FDD53E}" presName="Accent" presStyleLbl="bgShp" presStyleIdx="3" presStyleCnt="6"/>
      <dgm:spPr/>
    </dgm:pt>
    <dgm:pt modelId="{0D51A8BB-0FC3-42D3-9DB5-922598A04A96}" type="pres">
      <dgm:prSet presAssocID="{CBF62027-5C82-4A3B-B995-F72AB3FDD53E}" presName="Child4" presStyleLbl="node1" presStyleIdx="3" presStyleCnt="6">
        <dgm:presLayoutVars>
          <dgm:chMax val="0"/>
          <dgm:chPref val="0"/>
          <dgm:bulletEnabled val="1"/>
        </dgm:presLayoutVars>
      </dgm:prSet>
      <dgm:spPr/>
    </dgm:pt>
    <dgm:pt modelId="{32885299-6EDF-4102-BFFA-49ADCAF765FB}" type="pres">
      <dgm:prSet presAssocID="{0EB1F348-23A1-4B97-B010-C3E3F8B44A5D}" presName="Accent5" presStyleCnt="0"/>
      <dgm:spPr/>
    </dgm:pt>
    <dgm:pt modelId="{259AB803-62F2-4176-8BA2-FE9F86A34BBD}" type="pres">
      <dgm:prSet presAssocID="{0EB1F348-23A1-4B97-B010-C3E3F8B44A5D}" presName="Accent" presStyleLbl="bgShp" presStyleIdx="4" presStyleCnt="6"/>
      <dgm:spPr/>
    </dgm:pt>
    <dgm:pt modelId="{7255D200-8D26-4D9E-9D5C-39090ECA38E1}" type="pres">
      <dgm:prSet presAssocID="{0EB1F348-23A1-4B97-B010-C3E3F8B44A5D}" presName="Child5" presStyleLbl="node1" presStyleIdx="4" presStyleCnt="6">
        <dgm:presLayoutVars>
          <dgm:chMax val="0"/>
          <dgm:chPref val="0"/>
          <dgm:bulletEnabled val="1"/>
        </dgm:presLayoutVars>
      </dgm:prSet>
      <dgm:spPr/>
    </dgm:pt>
    <dgm:pt modelId="{73E5E194-5C1E-464A-B87F-E3107BC9B480}" type="pres">
      <dgm:prSet presAssocID="{2A5EB62C-1EC9-4126-A0EE-344FF7ED56B1}" presName="Accent6" presStyleCnt="0"/>
      <dgm:spPr/>
    </dgm:pt>
    <dgm:pt modelId="{A7600DC7-7082-4F9F-A4AD-159474C08D22}" type="pres">
      <dgm:prSet presAssocID="{2A5EB62C-1EC9-4126-A0EE-344FF7ED56B1}" presName="Accent" presStyleLbl="bgShp" presStyleIdx="5" presStyleCnt="6"/>
      <dgm:spPr/>
    </dgm:pt>
    <dgm:pt modelId="{6477D183-0002-4057-B7B9-B488133CA84B}" type="pres">
      <dgm:prSet presAssocID="{2A5EB62C-1EC9-4126-A0EE-344FF7ED56B1}" presName="Child6" presStyleLbl="node1" presStyleIdx="5" presStyleCnt="6">
        <dgm:presLayoutVars>
          <dgm:chMax val="0"/>
          <dgm:chPref val="0"/>
          <dgm:bulletEnabled val="1"/>
        </dgm:presLayoutVars>
      </dgm:prSet>
      <dgm:spPr/>
    </dgm:pt>
  </dgm:ptLst>
  <dgm:cxnLst>
    <dgm:cxn modelId="{7D3F7D25-3A74-46D7-BE30-140046EEB5B3}" type="presOf" srcId="{BFC87846-1792-4A9C-A18B-B7CB637DD781}" destId="{0481B4F9-283E-4C64-96B5-954CB03F8C09}" srcOrd="0" destOrd="0" presId="urn:microsoft.com/office/officeart/2011/layout/HexagonRadial"/>
    <dgm:cxn modelId="{BE5FA14A-B858-4CD2-A820-818F9CA0A97A}" srcId="{07883076-5467-4DC8-9620-9B01EB8023AB}" destId="{0224888A-0A9E-4EB6-9F07-1191DABD7535}" srcOrd="0" destOrd="0" parTransId="{569810C3-2323-48AF-B8F8-3F6D4930D3E0}" sibTransId="{98E4BCFD-637B-4F4F-8D4E-A84D9A96729E}"/>
    <dgm:cxn modelId="{095F0E4E-F36E-48A4-B50D-2834A0878C62}" srcId="{0224888A-0A9E-4EB6-9F07-1191DABD7535}" destId="{1C42475E-9ED0-4A5B-A5C5-BAD3A5833EB1}" srcOrd="2" destOrd="0" parTransId="{3CD950D7-B8A9-4C55-A01F-2410EE05674F}" sibTransId="{18AFC17E-662C-4CFD-A27C-84BE0454E4DC}"/>
    <dgm:cxn modelId="{3158F151-6C4E-467C-BB6F-A7BE3A480873}" srcId="{0224888A-0A9E-4EB6-9F07-1191DABD7535}" destId="{0EB1F348-23A1-4B97-B010-C3E3F8B44A5D}" srcOrd="4" destOrd="0" parTransId="{F3A3F7D7-B972-4386-95E2-657CBF87E799}" sibTransId="{864C6697-6CD9-4030-B492-AF1FE69382DF}"/>
    <dgm:cxn modelId="{4261C775-5238-48B1-97C8-E48AB4738EA5}" type="presOf" srcId="{94060910-BD32-48DF-A601-C4256E6C2921}" destId="{C93C51AC-247A-46C9-8E61-AA2CEA792DF6}" srcOrd="0" destOrd="0" presId="urn:microsoft.com/office/officeart/2011/layout/HexagonRadial"/>
    <dgm:cxn modelId="{DEB9A985-441A-4A8B-BCEF-F3371A178FC9}" srcId="{0224888A-0A9E-4EB6-9F07-1191DABD7535}" destId="{2A5EB62C-1EC9-4126-A0EE-344FF7ED56B1}" srcOrd="5" destOrd="0" parTransId="{89C8AA38-D12A-4898-BBE7-03E7B5578724}" sibTransId="{D90A2F12-9CA1-45C7-95E6-61247175EDD9}"/>
    <dgm:cxn modelId="{0D3E2C8D-57D8-41BD-BF3C-63970CA450F9}" type="presOf" srcId="{0224888A-0A9E-4EB6-9F07-1191DABD7535}" destId="{41C6C8CF-E689-4883-B530-00820F337241}" srcOrd="0" destOrd="0" presId="urn:microsoft.com/office/officeart/2011/layout/HexagonRadial"/>
    <dgm:cxn modelId="{536484A1-9064-4E9C-9D31-2B9E604D92B4}" srcId="{0224888A-0A9E-4EB6-9F07-1191DABD7535}" destId="{94060910-BD32-48DF-A601-C4256E6C2921}" srcOrd="0" destOrd="0" parTransId="{42809854-C9A6-4BF6-9CDF-91A08AFDA540}" sibTransId="{613C6045-A83C-4AD4-ACC7-4FA95C6DF154}"/>
    <dgm:cxn modelId="{A8B29EA1-D6D9-49A9-96B4-FD946743F526}" srcId="{0224888A-0A9E-4EB6-9F07-1191DABD7535}" destId="{BFC87846-1792-4A9C-A18B-B7CB637DD781}" srcOrd="1" destOrd="0" parTransId="{85C3D9BA-298D-4A44-96FC-4D62B85464C1}" sibTransId="{5B430384-3CA7-464A-8AF4-00856ECD0AEE}"/>
    <dgm:cxn modelId="{7F0A1FB7-533D-4322-B0E0-BA45986BFDC8}" type="presOf" srcId="{CBF62027-5C82-4A3B-B995-F72AB3FDD53E}" destId="{0D51A8BB-0FC3-42D3-9DB5-922598A04A96}" srcOrd="0" destOrd="0" presId="urn:microsoft.com/office/officeart/2011/layout/HexagonRadial"/>
    <dgm:cxn modelId="{24E70CBA-AFB9-4228-BD99-D7CC394FAF0D}" type="presOf" srcId="{1C42475E-9ED0-4A5B-A5C5-BAD3A5833EB1}" destId="{B32CEC5F-6CD1-4BFC-BAE5-5FA8CFD97197}" srcOrd="0" destOrd="0" presId="urn:microsoft.com/office/officeart/2011/layout/HexagonRadial"/>
    <dgm:cxn modelId="{F518B6D2-F86C-4463-8256-1616F389922C}" type="presOf" srcId="{0EB1F348-23A1-4B97-B010-C3E3F8B44A5D}" destId="{7255D200-8D26-4D9E-9D5C-39090ECA38E1}" srcOrd="0" destOrd="0" presId="urn:microsoft.com/office/officeart/2011/layout/HexagonRadial"/>
    <dgm:cxn modelId="{AF2BA9DA-FD7B-44EA-BC7F-3ABA4C2B386A}" srcId="{0224888A-0A9E-4EB6-9F07-1191DABD7535}" destId="{CBF62027-5C82-4A3B-B995-F72AB3FDD53E}" srcOrd="3" destOrd="0" parTransId="{506F98E8-56BA-439E-B1F1-FC9F05DA323E}" sibTransId="{8378C4A1-43AD-4C82-9CA8-45570AE78D8B}"/>
    <dgm:cxn modelId="{D78C94E3-0437-4B59-94B1-367910ECBDE0}" type="presOf" srcId="{2A5EB62C-1EC9-4126-A0EE-344FF7ED56B1}" destId="{6477D183-0002-4057-B7B9-B488133CA84B}" srcOrd="0" destOrd="0" presId="urn:microsoft.com/office/officeart/2011/layout/HexagonRadial"/>
    <dgm:cxn modelId="{CD9AE7F6-0835-4DDA-B6B0-E9A7F51896E8}" type="presOf" srcId="{07883076-5467-4DC8-9620-9B01EB8023AB}" destId="{115A28B4-D3C8-4814-89F2-95A7A7D611D1}" srcOrd="0" destOrd="0" presId="urn:microsoft.com/office/officeart/2011/layout/HexagonRadial"/>
    <dgm:cxn modelId="{09C8F980-76A5-4D9E-BB72-AE5E55C91DD3}" type="presParOf" srcId="{115A28B4-D3C8-4814-89F2-95A7A7D611D1}" destId="{41C6C8CF-E689-4883-B530-00820F337241}" srcOrd="0" destOrd="0" presId="urn:microsoft.com/office/officeart/2011/layout/HexagonRadial"/>
    <dgm:cxn modelId="{6F2B011D-9474-4690-8080-4BFA4000E410}" type="presParOf" srcId="{115A28B4-D3C8-4814-89F2-95A7A7D611D1}" destId="{C6336CF2-FC23-4B98-9169-F2A12B9ED019}" srcOrd="1" destOrd="0" presId="urn:microsoft.com/office/officeart/2011/layout/HexagonRadial"/>
    <dgm:cxn modelId="{B077834C-0B6A-4BE5-8EE4-86D9632886C7}" type="presParOf" srcId="{C6336CF2-FC23-4B98-9169-F2A12B9ED019}" destId="{4C64ED7E-A674-44CB-BD6A-0B4C3FBAC140}" srcOrd="0" destOrd="0" presId="urn:microsoft.com/office/officeart/2011/layout/HexagonRadial"/>
    <dgm:cxn modelId="{7462C361-ED8F-4EFC-8BDB-127FE8358D0B}" type="presParOf" srcId="{115A28B4-D3C8-4814-89F2-95A7A7D611D1}" destId="{C93C51AC-247A-46C9-8E61-AA2CEA792DF6}" srcOrd="2" destOrd="0" presId="urn:microsoft.com/office/officeart/2011/layout/HexagonRadial"/>
    <dgm:cxn modelId="{58C2DADE-9AF5-4B90-8B76-168697B94E0F}" type="presParOf" srcId="{115A28B4-D3C8-4814-89F2-95A7A7D611D1}" destId="{19EE388C-D834-44EB-85E5-58E0A26F02EF}" srcOrd="3" destOrd="0" presId="urn:microsoft.com/office/officeart/2011/layout/HexagonRadial"/>
    <dgm:cxn modelId="{23ABC7DF-A483-418F-A989-4FC74CCD1056}" type="presParOf" srcId="{19EE388C-D834-44EB-85E5-58E0A26F02EF}" destId="{10973C2E-2914-47D0-9481-472CCEFC8E41}" srcOrd="0" destOrd="0" presId="urn:microsoft.com/office/officeart/2011/layout/HexagonRadial"/>
    <dgm:cxn modelId="{D4F51637-59C0-472A-8241-9CD0B1D9EFED}" type="presParOf" srcId="{115A28B4-D3C8-4814-89F2-95A7A7D611D1}" destId="{0481B4F9-283E-4C64-96B5-954CB03F8C09}" srcOrd="4" destOrd="0" presId="urn:microsoft.com/office/officeart/2011/layout/HexagonRadial"/>
    <dgm:cxn modelId="{5A6D94CE-22F5-4BC1-84F9-AAA6035F5A9C}" type="presParOf" srcId="{115A28B4-D3C8-4814-89F2-95A7A7D611D1}" destId="{0134AA52-D448-49D8-AA7A-B37BC097B80A}" srcOrd="5" destOrd="0" presId="urn:microsoft.com/office/officeart/2011/layout/HexagonRadial"/>
    <dgm:cxn modelId="{BA1E4432-E52F-494E-B511-BB8B22F5CBFA}" type="presParOf" srcId="{0134AA52-D448-49D8-AA7A-B37BC097B80A}" destId="{E536BF64-57FB-408F-8B79-85603A230761}" srcOrd="0" destOrd="0" presId="urn:microsoft.com/office/officeart/2011/layout/HexagonRadial"/>
    <dgm:cxn modelId="{8C17122D-E9F5-4CD3-88BF-8D586DBA6DCF}" type="presParOf" srcId="{115A28B4-D3C8-4814-89F2-95A7A7D611D1}" destId="{B32CEC5F-6CD1-4BFC-BAE5-5FA8CFD97197}" srcOrd="6" destOrd="0" presId="urn:microsoft.com/office/officeart/2011/layout/HexagonRadial"/>
    <dgm:cxn modelId="{E4571941-490F-4B71-88D4-72C5391C4A65}" type="presParOf" srcId="{115A28B4-D3C8-4814-89F2-95A7A7D611D1}" destId="{554297C9-EFAC-496A-A7D7-A70A3C27F06F}" srcOrd="7" destOrd="0" presId="urn:microsoft.com/office/officeart/2011/layout/HexagonRadial"/>
    <dgm:cxn modelId="{D081EC65-677B-475C-B0D2-F02106BDD5D7}" type="presParOf" srcId="{554297C9-EFAC-496A-A7D7-A70A3C27F06F}" destId="{39CFA26E-0048-4247-AA0E-3F7A33A7DF14}" srcOrd="0" destOrd="0" presId="urn:microsoft.com/office/officeart/2011/layout/HexagonRadial"/>
    <dgm:cxn modelId="{858CAE72-8CD5-408B-882A-92D8E76496E3}" type="presParOf" srcId="{115A28B4-D3C8-4814-89F2-95A7A7D611D1}" destId="{0D51A8BB-0FC3-42D3-9DB5-922598A04A96}" srcOrd="8" destOrd="0" presId="urn:microsoft.com/office/officeart/2011/layout/HexagonRadial"/>
    <dgm:cxn modelId="{5E64AA02-9A45-4ACE-AB2C-19BEBEA965DD}" type="presParOf" srcId="{115A28B4-D3C8-4814-89F2-95A7A7D611D1}" destId="{32885299-6EDF-4102-BFFA-49ADCAF765FB}" srcOrd="9" destOrd="0" presId="urn:microsoft.com/office/officeart/2011/layout/HexagonRadial"/>
    <dgm:cxn modelId="{2D4B164D-C99A-4FB1-B7BF-4DAC33115372}" type="presParOf" srcId="{32885299-6EDF-4102-BFFA-49ADCAF765FB}" destId="{259AB803-62F2-4176-8BA2-FE9F86A34BBD}" srcOrd="0" destOrd="0" presId="urn:microsoft.com/office/officeart/2011/layout/HexagonRadial"/>
    <dgm:cxn modelId="{A341128B-BDD4-4C6E-A277-B173550E94A6}" type="presParOf" srcId="{115A28B4-D3C8-4814-89F2-95A7A7D611D1}" destId="{7255D200-8D26-4D9E-9D5C-39090ECA38E1}" srcOrd="10" destOrd="0" presId="urn:microsoft.com/office/officeart/2011/layout/HexagonRadial"/>
    <dgm:cxn modelId="{C6D6B07C-5ED1-4032-BFD0-66469CA9238D}" type="presParOf" srcId="{115A28B4-D3C8-4814-89F2-95A7A7D611D1}" destId="{73E5E194-5C1E-464A-B87F-E3107BC9B480}" srcOrd="11" destOrd="0" presId="urn:microsoft.com/office/officeart/2011/layout/HexagonRadial"/>
    <dgm:cxn modelId="{BE47D3C5-A091-4F79-AB7B-168EFD3D69B6}" type="presParOf" srcId="{73E5E194-5C1E-464A-B87F-E3107BC9B480}" destId="{A7600DC7-7082-4F9F-A4AD-159474C08D22}" srcOrd="0" destOrd="0" presId="urn:microsoft.com/office/officeart/2011/layout/HexagonRadial"/>
    <dgm:cxn modelId="{E087DF87-C17F-46DC-9B6B-5042270D7504}" type="presParOf" srcId="{115A28B4-D3C8-4814-89F2-95A7A7D611D1}" destId="{6477D183-0002-4057-B7B9-B488133CA84B}"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1BB8-6D8B-4DF0-ABA7-12E04FC6361F}">
      <dsp:nvSpPr>
        <dsp:cNvPr id="0" name=""/>
        <dsp:cNvSpPr/>
      </dsp:nvSpPr>
      <dsp:spPr>
        <a:xfrm>
          <a:off x="0" y="0"/>
          <a:ext cx="4337192" cy="433719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D52F8-EDBA-4D44-B5E1-12123A875C80}">
      <dsp:nvSpPr>
        <dsp:cNvPr id="0" name=""/>
        <dsp:cNvSpPr/>
      </dsp:nvSpPr>
      <dsp:spPr>
        <a:xfrm>
          <a:off x="2168596" y="0"/>
          <a:ext cx="6338093" cy="433719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rgbClr val="0070C0"/>
              </a:solidFill>
            </a:rPr>
            <a:t>Piaget</a:t>
          </a:r>
        </a:p>
      </dsp:txBody>
      <dsp:txXfrm>
        <a:off x="2168596" y="0"/>
        <a:ext cx="3169046" cy="1301160"/>
      </dsp:txXfrm>
    </dsp:sp>
    <dsp:sp modelId="{232F5430-3E6A-4E69-A009-00996D24DDA0}">
      <dsp:nvSpPr>
        <dsp:cNvPr id="0" name=""/>
        <dsp:cNvSpPr/>
      </dsp:nvSpPr>
      <dsp:spPr>
        <a:xfrm>
          <a:off x="759010" y="1301160"/>
          <a:ext cx="2819172" cy="281917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93737-E4A6-45ED-A83E-DD49526D0331}">
      <dsp:nvSpPr>
        <dsp:cNvPr id="0" name=""/>
        <dsp:cNvSpPr/>
      </dsp:nvSpPr>
      <dsp:spPr>
        <a:xfrm>
          <a:off x="2168596" y="1301160"/>
          <a:ext cx="6338093" cy="281917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rgbClr val="0070C0"/>
              </a:solidFill>
            </a:rPr>
            <a:t>Vygotsky</a:t>
          </a:r>
        </a:p>
      </dsp:txBody>
      <dsp:txXfrm>
        <a:off x="2168596" y="1301160"/>
        <a:ext cx="3169046" cy="1301156"/>
      </dsp:txXfrm>
    </dsp:sp>
    <dsp:sp modelId="{6A5C8BF0-71E7-44E7-B531-0D8DFEB0280D}">
      <dsp:nvSpPr>
        <dsp:cNvPr id="0" name=""/>
        <dsp:cNvSpPr/>
      </dsp:nvSpPr>
      <dsp:spPr>
        <a:xfrm>
          <a:off x="1518018" y="2602317"/>
          <a:ext cx="1301156" cy="130115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067B8-873D-44FE-9FD5-71D22F0582C9}">
      <dsp:nvSpPr>
        <dsp:cNvPr id="0" name=""/>
        <dsp:cNvSpPr/>
      </dsp:nvSpPr>
      <dsp:spPr>
        <a:xfrm>
          <a:off x="2168596" y="2602317"/>
          <a:ext cx="6338093" cy="130115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rgbClr val="0070C0"/>
              </a:solidFill>
            </a:rPr>
            <a:t>Dewey</a:t>
          </a:r>
        </a:p>
      </dsp:txBody>
      <dsp:txXfrm>
        <a:off x="2168596" y="2602317"/>
        <a:ext cx="3169046" cy="1301156"/>
      </dsp:txXfrm>
    </dsp:sp>
    <dsp:sp modelId="{CF9AD87F-CC81-432A-A4BC-489AC2A43CA2}">
      <dsp:nvSpPr>
        <dsp:cNvPr id="0" name=""/>
        <dsp:cNvSpPr/>
      </dsp:nvSpPr>
      <dsp:spPr>
        <a:xfrm>
          <a:off x="5337643" y="0"/>
          <a:ext cx="3169046" cy="13011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Transformation in learning and development</a:t>
          </a:r>
        </a:p>
      </dsp:txBody>
      <dsp:txXfrm>
        <a:off x="5337643" y="0"/>
        <a:ext cx="3169046" cy="1301160"/>
      </dsp:txXfrm>
    </dsp:sp>
    <dsp:sp modelId="{BE497595-D5BE-4089-B51F-93E675B26240}">
      <dsp:nvSpPr>
        <dsp:cNvPr id="0" name=""/>
        <dsp:cNvSpPr/>
      </dsp:nvSpPr>
      <dsp:spPr>
        <a:xfrm>
          <a:off x="5337643" y="1301160"/>
          <a:ext cx="3169046" cy="13011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Learning and development are tied to communicative interactions with others</a:t>
          </a:r>
        </a:p>
      </dsp:txBody>
      <dsp:txXfrm>
        <a:off x="5337643" y="1301160"/>
        <a:ext cx="3169046" cy="1301156"/>
      </dsp:txXfrm>
    </dsp:sp>
    <dsp:sp modelId="{AE1D2625-D3CF-460A-9128-F7B4C9CB8345}">
      <dsp:nvSpPr>
        <dsp:cNvPr id="0" name=""/>
        <dsp:cNvSpPr/>
      </dsp:nvSpPr>
      <dsp:spPr>
        <a:xfrm>
          <a:off x="5337643" y="2602317"/>
          <a:ext cx="3169046" cy="13011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Schools have to bring real world problems into the curriculum</a:t>
          </a:r>
        </a:p>
      </dsp:txBody>
      <dsp:txXfrm>
        <a:off x="5337643" y="2602317"/>
        <a:ext cx="3169046" cy="1301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6C8CF-E689-4883-B530-00820F337241}">
      <dsp:nvSpPr>
        <dsp:cNvPr id="0" name=""/>
        <dsp:cNvSpPr/>
      </dsp:nvSpPr>
      <dsp:spPr>
        <a:xfrm>
          <a:off x="3320704" y="1554571"/>
          <a:ext cx="1958442" cy="169413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Constructivism</a:t>
          </a:r>
        </a:p>
      </dsp:txBody>
      <dsp:txXfrm>
        <a:off x="3645245" y="1835312"/>
        <a:ext cx="1309360" cy="1132649"/>
      </dsp:txXfrm>
    </dsp:sp>
    <dsp:sp modelId="{10973C2E-2914-47D0-9481-472CCEFC8E41}">
      <dsp:nvSpPr>
        <dsp:cNvPr id="0" name=""/>
        <dsp:cNvSpPr/>
      </dsp:nvSpPr>
      <dsp:spPr>
        <a:xfrm>
          <a:off x="4556153" y="730286"/>
          <a:ext cx="738914" cy="63667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3C51AC-247A-46C9-8E61-AA2CEA792DF6}">
      <dsp:nvSpPr>
        <dsp:cNvPr id="0" name=""/>
        <dsp:cNvSpPr/>
      </dsp:nvSpPr>
      <dsp:spPr>
        <a:xfrm>
          <a:off x="3510192" y="0"/>
          <a:ext cx="1604929" cy="1388452"/>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Prior Knowledge</a:t>
          </a:r>
        </a:p>
      </dsp:txBody>
      <dsp:txXfrm>
        <a:off x="3776163" y="230096"/>
        <a:ext cx="1072987" cy="928260"/>
      </dsp:txXfrm>
    </dsp:sp>
    <dsp:sp modelId="{E536BF64-57FB-408F-8B79-85603A230761}">
      <dsp:nvSpPr>
        <dsp:cNvPr id="0" name=""/>
        <dsp:cNvSpPr/>
      </dsp:nvSpPr>
      <dsp:spPr>
        <a:xfrm>
          <a:off x="5418523" y="1920525"/>
          <a:ext cx="738914" cy="63667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1B4F9-283E-4C64-96B5-954CB03F8C09}">
      <dsp:nvSpPr>
        <dsp:cNvPr id="0" name=""/>
        <dsp:cNvSpPr/>
      </dsp:nvSpPr>
      <dsp:spPr>
        <a:xfrm>
          <a:off x="4982099" y="853991"/>
          <a:ext cx="1604929" cy="1388452"/>
        </a:xfrm>
        <a:prstGeom prst="hexagon">
          <a:avLst>
            <a:gd name="adj" fmla="val 28570"/>
            <a:gd name="vf" fmla="val 115470"/>
          </a:avLst>
        </a:prstGeom>
        <a:solidFill>
          <a:schemeClr val="accent2">
            <a:hueOff val="-2880000"/>
            <a:satOff val="-10001"/>
            <a:lumOff val="12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Real &amp; Authentic Problems</a:t>
          </a:r>
        </a:p>
      </dsp:txBody>
      <dsp:txXfrm>
        <a:off x="5248070" y="1084087"/>
        <a:ext cx="1072987" cy="928260"/>
      </dsp:txXfrm>
    </dsp:sp>
    <dsp:sp modelId="{39CFA26E-0048-4247-AA0E-3F7A33A7DF14}">
      <dsp:nvSpPr>
        <dsp:cNvPr id="0" name=""/>
        <dsp:cNvSpPr/>
      </dsp:nvSpPr>
      <dsp:spPr>
        <a:xfrm>
          <a:off x="4819465" y="3264081"/>
          <a:ext cx="738914" cy="63667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2CEC5F-6CD1-4BFC-BAE5-5FA8CFD97197}">
      <dsp:nvSpPr>
        <dsp:cNvPr id="0" name=""/>
        <dsp:cNvSpPr/>
      </dsp:nvSpPr>
      <dsp:spPr>
        <a:xfrm>
          <a:off x="4982099" y="2532839"/>
          <a:ext cx="1604929" cy="1388452"/>
        </a:xfrm>
        <a:prstGeom prst="hexagon">
          <a:avLst>
            <a:gd name="adj" fmla="val 28570"/>
            <a:gd name="vf" fmla="val 115470"/>
          </a:avLst>
        </a:prstGeom>
        <a:solidFill>
          <a:schemeClr val="accent2">
            <a:hueOff val="-5760000"/>
            <a:satOff val="-20001"/>
            <a:lumOff val="24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Cognitive conflict &amp; Social context</a:t>
          </a:r>
        </a:p>
      </dsp:txBody>
      <dsp:txXfrm>
        <a:off x="5248070" y="2762935"/>
        <a:ext cx="1072987" cy="928260"/>
      </dsp:txXfrm>
    </dsp:sp>
    <dsp:sp modelId="{259AB803-62F2-4176-8BA2-FE9F86A34BBD}">
      <dsp:nvSpPr>
        <dsp:cNvPr id="0" name=""/>
        <dsp:cNvSpPr/>
      </dsp:nvSpPr>
      <dsp:spPr>
        <a:xfrm>
          <a:off x="3333436" y="3403547"/>
          <a:ext cx="738914" cy="63667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51A8BB-0FC3-42D3-9DB5-922598A04A96}">
      <dsp:nvSpPr>
        <dsp:cNvPr id="0" name=""/>
        <dsp:cNvSpPr/>
      </dsp:nvSpPr>
      <dsp:spPr>
        <a:xfrm>
          <a:off x="3510192" y="3387786"/>
          <a:ext cx="1604929" cy="1388452"/>
        </a:xfrm>
        <a:prstGeom prst="hexagon">
          <a:avLst>
            <a:gd name="adj" fmla="val 28570"/>
            <a:gd name="vf" fmla="val 115470"/>
          </a:avLst>
        </a:prstGeom>
        <a:solidFill>
          <a:schemeClr val="accent2">
            <a:hueOff val="-8640000"/>
            <a:satOff val="-30002"/>
            <a:lumOff val="360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Assessment</a:t>
          </a:r>
        </a:p>
      </dsp:txBody>
      <dsp:txXfrm>
        <a:off x="3776163" y="3617882"/>
        <a:ext cx="1072987" cy="928260"/>
      </dsp:txXfrm>
    </dsp:sp>
    <dsp:sp modelId="{A7600DC7-7082-4F9F-A4AD-159474C08D22}">
      <dsp:nvSpPr>
        <dsp:cNvPr id="0" name=""/>
        <dsp:cNvSpPr/>
      </dsp:nvSpPr>
      <dsp:spPr>
        <a:xfrm>
          <a:off x="2456943" y="2213786"/>
          <a:ext cx="738914" cy="63667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55D200-8D26-4D9E-9D5C-39090ECA38E1}">
      <dsp:nvSpPr>
        <dsp:cNvPr id="0" name=""/>
        <dsp:cNvSpPr/>
      </dsp:nvSpPr>
      <dsp:spPr>
        <a:xfrm>
          <a:off x="2031452" y="2533794"/>
          <a:ext cx="1604929" cy="1388452"/>
        </a:xfrm>
        <a:prstGeom prst="hexagon">
          <a:avLst>
            <a:gd name="adj" fmla="val 28570"/>
            <a:gd name="vf" fmla="val 115470"/>
          </a:avLst>
        </a:prstGeom>
        <a:solidFill>
          <a:schemeClr val="accent2">
            <a:hueOff val="-11520000"/>
            <a:satOff val="-40002"/>
            <a:lumOff val="480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Technology</a:t>
          </a:r>
        </a:p>
      </dsp:txBody>
      <dsp:txXfrm>
        <a:off x="2297423" y="2763890"/>
        <a:ext cx="1072987" cy="928260"/>
      </dsp:txXfrm>
    </dsp:sp>
    <dsp:sp modelId="{6477D183-0002-4057-B7B9-B488133CA84B}">
      <dsp:nvSpPr>
        <dsp:cNvPr id="0" name=""/>
        <dsp:cNvSpPr/>
      </dsp:nvSpPr>
      <dsp:spPr>
        <a:xfrm>
          <a:off x="2031452" y="852081"/>
          <a:ext cx="1604929" cy="1388452"/>
        </a:xfrm>
        <a:prstGeom prst="hexagon">
          <a:avLst>
            <a:gd name="adj" fmla="val 28570"/>
            <a:gd name="vf" fmla="val 115470"/>
          </a:avLst>
        </a:prstGeom>
        <a:solidFill>
          <a:schemeClr val="accent2">
            <a:hueOff val="-14400000"/>
            <a:satOff val="-50003"/>
            <a:lumOff val="600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Teacher’s Role</a:t>
          </a:r>
        </a:p>
      </dsp:txBody>
      <dsp:txXfrm>
        <a:off x="2297423" y="1082177"/>
        <a:ext cx="1072987" cy="92826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E47B6-C9B6-4335-A2F4-9BD9B83464B0}" type="datetimeFigureOut">
              <a:rPr lang="en-US" smtClean="0"/>
              <a:t>9/20/2018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5FE8A-7AF7-4492-88E6-FA89B395A94C}" type="slidenum">
              <a:rPr lang="en-US" smtClean="0"/>
              <a:t>‹#›</a:t>
            </a:fld>
            <a:endParaRPr lang="en-US"/>
          </a:p>
        </p:txBody>
      </p:sp>
    </p:spTree>
    <p:extLst>
      <p:ext uri="{BB962C8B-B14F-4D97-AF65-F5344CB8AC3E}">
        <p14:creationId xmlns:p14="http://schemas.microsoft.com/office/powerpoint/2010/main" val="2794123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olidFill>
                  <a:srgbClr val="FF0000"/>
                </a:solidFill>
              </a:rPr>
              <a:t>Todas</a:t>
            </a:r>
            <a:r>
              <a:rPr lang="en-US" dirty="0">
                <a:solidFill>
                  <a:srgbClr val="FF0000"/>
                </a:solidFill>
              </a:rPr>
              <a:t> </a:t>
            </a:r>
          </a:p>
        </p:txBody>
      </p:sp>
      <p:sp>
        <p:nvSpPr>
          <p:cNvPr id="4" name="Slide Number Placeholder 3"/>
          <p:cNvSpPr>
            <a:spLocks noGrp="1"/>
          </p:cNvSpPr>
          <p:nvPr>
            <p:ph type="sldNum" sz="quarter" idx="10"/>
          </p:nvPr>
        </p:nvSpPr>
        <p:spPr/>
        <p:txBody>
          <a:bodyPr/>
          <a:lstStyle/>
          <a:p>
            <a:fld id="{A6F5FE8A-7AF7-4492-88E6-FA89B395A94C}" type="slidenum">
              <a:rPr lang="en-US" smtClean="0"/>
              <a:t>2</a:t>
            </a:fld>
            <a:endParaRPr lang="en-US"/>
          </a:p>
        </p:txBody>
      </p:sp>
    </p:spTree>
    <p:extLst>
      <p:ext uri="{BB962C8B-B14F-4D97-AF65-F5344CB8AC3E}">
        <p14:creationId xmlns:p14="http://schemas.microsoft.com/office/powerpoint/2010/main" val="57719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Lesya </a:t>
            </a:r>
          </a:p>
        </p:txBody>
      </p:sp>
      <p:sp>
        <p:nvSpPr>
          <p:cNvPr id="4" name="Slide Number Placeholder 3"/>
          <p:cNvSpPr>
            <a:spLocks noGrp="1"/>
          </p:cNvSpPr>
          <p:nvPr>
            <p:ph type="sldNum" sz="quarter" idx="10"/>
          </p:nvPr>
        </p:nvSpPr>
        <p:spPr/>
        <p:txBody>
          <a:bodyPr/>
          <a:lstStyle/>
          <a:p>
            <a:fld id="{AE6A0A2D-CA52-4834-AE5E-14264CA3D558}" type="slidenum">
              <a:rPr lang="en-US" smtClean="0"/>
              <a:t>12</a:t>
            </a:fld>
            <a:endParaRPr lang="en-US" dirty="0"/>
          </a:p>
        </p:txBody>
      </p:sp>
    </p:spTree>
    <p:extLst>
      <p:ext uri="{BB962C8B-B14F-4D97-AF65-F5344CB8AC3E}">
        <p14:creationId xmlns:p14="http://schemas.microsoft.com/office/powerpoint/2010/main" val="2691496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Julisa</a:t>
            </a:r>
            <a:endParaRPr lang="en-US" dirty="0"/>
          </a:p>
        </p:txBody>
      </p:sp>
      <p:sp>
        <p:nvSpPr>
          <p:cNvPr id="4" name="Slide Number Placeholder 3"/>
          <p:cNvSpPr>
            <a:spLocks noGrp="1"/>
          </p:cNvSpPr>
          <p:nvPr>
            <p:ph type="sldNum" sz="quarter" idx="10"/>
          </p:nvPr>
        </p:nvSpPr>
        <p:spPr/>
        <p:txBody>
          <a:bodyPr/>
          <a:lstStyle/>
          <a:p>
            <a:fld id="{AE6A0A2D-CA52-4834-AE5E-14264CA3D558}" type="slidenum">
              <a:rPr lang="en-US" smtClean="0"/>
              <a:t>13</a:t>
            </a:fld>
            <a:endParaRPr lang="en-US" dirty="0"/>
          </a:p>
        </p:txBody>
      </p:sp>
    </p:spTree>
    <p:extLst>
      <p:ext uri="{BB962C8B-B14F-4D97-AF65-F5344CB8AC3E}">
        <p14:creationId xmlns:p14="http://schemas.microsoft.com/office/powerpoint/2010/main" val="216570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Erika </a:t>
            </a:r>
          </a:p>
        </p:txBody>
      </p:sp>
      <p:sp>
        <p:nvSpPr>
          <p:cNvPr id="4" name="Slide Number Placeholder 3"/>
          <p:cNvSpPr>
            <a:spLocks noGrp="1"/>
          </p:cNvSpPr>
          <p:nvPr>
            <p:ph type="sldNum" sz="quarter" idx="10"/>
          </p:nvPr>
        </p:nvSpPr>
        <p:spPr/>
        <p:txBody>
          <a:bodyPr/>
          <a:lstStyle/>
          <a:p>
            <a:fld id="{AE6A0A2D-CA52-4834-AE5E-14264CA3D558}" type="slidenum">
              <a:rPr lang="en-US" smtClean="0"/>
              <a:t>14</a:t>
            </a:fld>
            <a:endParaRPr lang="en-US" dirty="0"/>
          </a:p>
        </p:txBody>
      </p:sp>
    </p:spTree>
    <p:extLst>
      <p:ext uri="{BB962C8B-B14F-4D97-AF65-F5344CB8AC3E}">
        <p14:creationId xmlns:p14="http://schemas.microsoft.com/office/powerpoint/2010/main" val="3769535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t>
            </a:r>
            <a:r>
              <a:rPr lang="mr-IN" dirty="0"/>
              <a:t>–</a:t>
            </a:r>
            <a:r>
              <a:rPr lang="en-US" dirty="0"/>
              <a:t> discuss and give</a:t>
            </a:r>
            <a:r>
              <a:rPr lang="en-US" baseline="0" dirty="0"/>
              <a:t> ideas </a:t>
            </a:r>
            <a:endParaRPr lang="en-US" dirty="0"/>
          </a:p>
        </p:txBody>
      </p:sp>
      <p:sp>
        <p:nvSpPr>
          <p:cNvPr id="4" name="Slide Number Placeholder 3"/>
          <p:cNvSpPr>
            <a:spLocks noGrp="1"/>
          </p:cNvSpPr>
          <p:nvPr>
            <p:ph type="sldNum" sz="quarter" idx="10"/>
          </p:nvPr>
        </p:nvSpPr>
        <p:spPr/>
        <p:txBody>
          <a:bodyPr/>
          <a:lstStyle/>
          <a:p>
            <a:fld id="{A6F5FE8A-7AF7-4492-88E6-FA89B395A94C}" type="slidenum">
              <a:rPr lang="en-US" smtClean="0"/>
              <a:t>15</a:t>
            </a:fld>
            <a:endParaRPr lang="en-US"/>
          </a:p>
        </p:txBody>
      </p:sp>
    </p:spTree>
    <p:extLst>
      <p:ext uri="{BB962C8B-B14F-4D97-AF65-F5344CB8AC3E}">
        <p14:creationId xmlns:p14="http://schemas.microsoft.com/office/powerpoint/2010/main" val="3650574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Julisa</a:t>
            </a:r>
            <a:endParaRPr lang="en-US" baseline="0" dirty="0"/>
          </a:p>
          <a:p>
            <a:endParaRPr lang="en-US" dirty="0"/>
          </a:p>
        </p:txBody>
      </p:sp>
      <p:sp>
        <p:nvSpPr>
          <p:cNvPr id="4" name="Slide Number Placeholder 3"/>
          <p:cNvSpPr>
            <a:spLocks noGrp="1"/>
          </p:cNvSpPr>
          <p:nvPr>
            <p:ph type="sldNum" sz="quarter" idx="10"/>
          </p:nvPr>
        </p:nvSpPr>
        <p:spPr/>
        <p:txBody>
          <a:bodyPr/>
          <a:lstStyle/>
          <a:p>
            <a:fld id="{AE6A0A2D-CA52-4834-AE5E-14264CA3D558}" type="slidenum">
              <a:rPr lang="en-US" smtClean="0"/>
              <a:t>17</a:t>
            </a:fld>
            <a:endParaRPr lang="en-US" dirty="0"/>
          </a:p>
        </p:txBody>
      </p:sp>
    </p:spTree>
    <p:extLst>
      <p:ext uri="{BB962C8B-B14F-4D97-AF65-F5344CB8AC3E}">
        <p14:creationId xmlns:p14="http://schemas.microsoft.com/office/powerpoint/2010/main" val="306863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Julisa</a:t>
            </a:r>
            <a:endParaRPr lang="en-US" baseline="0" dirty="0"/>
          </a:p>
        </p:txBody>
      </p:sp>
      <p:sp>
        <p:nvSpPr>
          <p:cNvPr id="4" name="Slide Number Placeholder 3"/>
          <p:cNvSpPr>
            <a:spLocks noGrp="1"/>
          </p:cNvSpPr>
          <p:nvPr>
            <p:ph type="sldNum" sz="quarter" idx="10"/>
          </p:nvPr>
        </p:nvSpPr>
        <p:spPr/>
        <p:txBody>
          <a:bodyPr/>
          <a:lstStyle/>
          <a:p>
            <a:fld id="{AE6A0A2D-CA52-4834-AE5E-14264CA3D558}" type="slidenum">
              <a:rPr lang="en-US" smtClean="0"/>
              <a:t>18</a:t>
            </a:fld>
            <a:endParaRPr lang="en-US" dirty="0"/>
          </a:p>
        </p:txBody>
      </p:sp>
    </p:spTree>
    <p:extLst>
      <p:ext uri="{BB962C8B-B14F-4D97-AF65-F5344CB8AC3E}">
        <p14:creationId xmlns:p14="http://schemas.microsoft.com/office/powerpoint/2010/main" val="3044200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Julisa</a:t>
            </a:r>
            <a:r>
              <a:rPr lang="en-US" dirty="0"/>
              <a:t> </a:t>
            </a:r>
          </a:p>
        </p:txBody>
      </p:sp>
      <p:sp>
        <p:nvSpPr>
          <p:cNvPr id="4" name="Slide Number Placeholder 3"/>
          <p:cNvSpPr>
            <a:spLocks noGrp="1"/>
          </p:cNvSpPr>
          <p:nvPr>
            <p:ph type="sldNum" sz="quarter" idx="10"/>
          </p:nvPr>
        </p:nvSpPr>
        <p:spPr/>
        <p:txBody>
          <a:bodyPr/>
          <a:lstStyle/>
          <a:p>
            <a:fld id="{A6F5FE8A-7AF7-4492-88E6-FA89B395A94C}" type="slidenum">
              <a:rPr lang="en-US" smtClean="0"/>
              <a:t>19</a:t>
            </a:fld>
            <a:endParaRPr lang="en-US"/>
          </a:p>
        </p:txBody>
      </p:sp>
    </p:spTree>
    <p:extLst>
      <p:ext uri="{BB962C8B-B14F-4D97-AF65-F5344CB8AC3E}">
        <p14:creationId xmlns:p14="http://schemas.microsoft.com/office/powerpoint/2010/main" val="3851479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r>
              <a:rPr lang="en-US" baseline="0" dirty="0"/>
              <a:t>  What is the best why to teach Johnny how to spell?   Which learning theory will be the most effective? Why </a:t>
            </a:r>
            <a:endParaRPr lang="en-US" dirty="0"/>
          </a:p>
        </p:txBody>
      </p:sp>
      <p:sp>
        <p:nvSpPr>
          <p:cNvPr id="4" name="Slide Number Placeholder 3"/>
          <p:cNvSpPr>
            <a:spLocks noGrp="1"/>
          </p:cNvSpPr>
          <p:nvPr>
            <p:ph type="sldNum" sz="quarter" idx="10"/>
          </p:nvPr>
        </p:nvSpPr>
        <p:spPr/>
        <p:txBody>
          <a:bodyPr/>
          <a:lstStyle/>
          <a:p>
            <a:fld id="{A6F5FE8A-7AF7-4492-88E6-FA89B395A94C}" type="slidenum">
              <a:rPr lang="en-US" smtClean="0"/>
              <a:t>20</a:t>
            </a:fld>
            <a:endParaRPr lang="en-US"/>
          </a:p>
        </p:txBody>
      </p:sp>
    </p:spTree>
    <p:extLst>
      <p:ext uri="{BB962C8B-B14F-4D97-AF65-F5344CB8AC3E}">
        <p14:creationId xmlns:p14="http://schemas.microsoft.com/office/powerpoint/2010/main" val="2037027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
        <p:nvSpPr>
          <p:cNvPr id="4" name="Slide Number Placeholder 3"/>
          <p:cNvSpPr>
            <a:spLocks noGrp="1"/>
          </p:cNvSpPr>
          <p:nvPr>
            <p:ph type="sldNum" sz="quarter" idx="10"/>
          </p:nvPr>
        </p:nvSpPr>
        <p:spPr/>
        <p:txBody>
          <a:bodyPr/>
          <a:lstStyle/>
          <a:p>
            <a:fld id="{3405343C-AF51-45C6-B136-E7BC0636074A}" type="slidenum">
              <a:rPr lang="en-US" smtClean="0"/>
              <a:t>21</a:t>
            </a:fld>
            <a:endParaRPr lang="en-US" dirty="0"/>
          </a:p>
        </p:txBody>
      </p:sp>
    </p:spTree>
    <p:extLst>
      <p:ext uri="{BB962C8B-B14F-4D97-AF65-F5344CB8AC3E}">
        <p14:creationId xmlns:p14="http://schemas.microsoft.com/office/powerpoint/2010/main" val="835306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you use</a:t>
            </a:r>
            <a:r>
              <a:rPr lang="en-US" baseline="0" dirty="0"/>
              <a:t> reinforcers in your classroom to help leaners?</a:t>
            </a:r>
            <a:endParaRPr lang="en-US" dirty="0"/>
          </a:p>
        </p:txBody>
      </p:sp>
      <p:sp>
        <p:nvSpPr>
          <p:cNvPr id="4" name="Slide Number Placeholder 3"/>
          <p:cNvSpPr>
            <a:spLocks noGrp="1"/>
          </p:cNvSpPr>
          <p:nvPr>
            <p:ph type="sldNum" sz="quarter" idx="10"/>
          </p:nvPr>
        </p:nvSpPr>
        <p:spPr/>
        <p:txBody>
          <a:bodyPr/>
          <a:lstStyle/>
          <a:p>
            <a:fld id="{AE6A0A2D-CA52-4834-AE5E-14264CA3D558}" type="slidenum">
              <a:rPr lang="en-US" smtClean="0"/>
              <a:t>25</a:t>
            </a:fld>
            <a:endParaRPr lang="en-US" dirty="0"/>
          </a:p>
        </p:txBody>
      </p:sp>
    </p:spTree>
    <p:extLst>
      <p:ext uri="{BB962C8B-B14F-4D97-AF65-F5344CB8AC3E}">
        <p14:creationId xmlns:p14="http://schemas.microsoft.com/office/powerpoint/2010/main" val="335131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Lesya </a:t>
            </a:r>
          </a:p>
        </p:txBody>
      </p:sp>
      <p:sp>
        <p:nvSpPr>
          <p:cNvPr id="4" name="Slide Number Placeholder 3"/>
          <p:cNvSpPr>
            <a:spLocks noGrp="1"/>
          </p:cNvSpPr>
          <p:nvPr>
            <p:ph type="sldNum" sz="quarter" idx="10"/>
          </p:nvPr>
        </p:nvSpPr>
        <p:spPr/>
        <p:txBody>
          <a:bodyPr/>
          <a:lstStyle/>
          <a:p>
            <a:fld id="{A6F5FE8A-7AF7-4492-88E6-FA89B395A94C}" type="slidenum">
              <a:rPr lang="en-US" smtClean="0"/>
              <a:t>3</a:t>
            </a:fld>
            <a:endParaRPr lang="en-US"/>
          </a:p>
        </p:txBody>
      </p:sp>
    </p:spTree>
    <p:extLst>
      <p:ext uri="{BB962C8B-B14F-4D97-AF65-F5344CB8AC3E}">
        <p14:creationId xmlns:p14="http://schemas.microsoft.com/office/powerpoint/2010/main" val="502434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
        <p:nvSpPr>
          <p:cNvPr id="4" name="Slide Number Placeholder 3"/>
          <p:cNvSpPr>
            <a:spLocks noGrp="1"/>
          </p:cNvSpPr>
          <p:nvPr>
            <p:ph type="sldNum" sz="quarter" idx="10"/>
          </p:nvPr>
        </p:nvSpPr>
        <p:spPr/>
        <p:txBody>
          <a:bodyPr/>
          <a:lstStyle/>
          <a:p>
            <a:fld id="{3405343C-AF51-45C6-B136-E7BC0636074A}" type="slidenum">
              <a:rPr lang="en-US" smtClean="0"/>
              <a:t>30</a:t>
            </a:fld>
            <a:endParaRPr lang="en-US" dirty="0"/>
          </a:p>
        </p:txBody>
      </p:sp>
    </p:spTree>
    <p:extLst>
      <p:ext uri="{BB962C8B-B14F-4D97-AF65-F5344CB8AC3E}">
        <p14:creationId xmlns:p14="http://schemas.microsoft.com/office/powerpoint/2010/main" val="747605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46FCA1A-2298-41CE-AA95-F7F6A6DD7223}" type="slidenum">
              <a:rPr lang="en-US" smtClean="0"/>
              <a:t>31</a:t>
            </a:fld>
            <a:endParaRPr lang="en-US" dirty="0"/>
          </a:p>
        </p:txBody>
      </p:sp>
    </p:spTree>
    <p:extLst>
      <p:ext uri="{BB962C8B-B14F-4D97-AF65-F5344CB8AC3E}">
        <p14:creationId xmlns:p14="http://schemas.microsoft.com/office/powerpoint/2010/main" val="3770630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CA1A-2298-41CE-AA95-F7F6A6DD7223}" type="slidenum">
              <a:rPr lang="en-US" smtClean="0"/>
              <a:t>32</a:t>
            </a:fld>
            <a:endParaRPr lang="en-US" dirty="0"/>
          </a:p>
        </p:txBody>
      </p:sp>
    </p:spTree>
    <p:extLst>
      <p:ext uri="{BB962C8B-B14F-4D97-AF65-F5344CB8AC3E}">
        <p14:creationId xmlns:p14="http://schemas.microsoft.com/office/powerpoint/2010/main" val="1477393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b="0" i="0" kern="1200" dirty="0">
                <a:solidFill>
                  <a:schemeClr val="tx1"/>
                </a:solidFill>
                <a:effectLst/>
                <a:latin typeface="+mn-lt"/>
                <a:ea typeface="+mn-ea"/>
                <a:cs typeface="+mn-cs"/>
              </a:rPr>
              <a:t>A </a:t>
            </a:r>
            <a:r>
              <a:rPr lang="en-US" sz="1200" b="1" i="0" kern="1200" dirty="0">
                <a:solidFill>
                  <a:schemeClr val="tx1"/>
                </a:solidFill>
                <a:effectLst/>
                <a:latin typeface="+mn-lt"/>
                <a:ea typeface="+mn-ea"/>
                <a:cs typeface="+mn-cs"/>
              </a:rPr>
              <a:t>schema</a:t>
            </a:r>
            <a:r>
              <a:rPr lang="en-US" sz="1200" b="0" i="0" kern="1200" dirty="0">
                <a:solidFill>
                  <a:schemeClr val="tx1"/>
                </a:solidFill>
                <a:effectLst/>
                <a:latin typeface="+mn-lt"/>
                <a:ea typeface="+mn-ea"/>
                <a:cs typeface="+mn-cs"/>
              </a:rPr>
              <a:t> is a general idea about something. Its plural form is schemata. Schemata can help students learn. In order to use schemata in </a:t>
            </a:r>
            <a:r>
              <a:rPr lang="en-US" sz="1200" b="1" i="0" kern="1200" dirty="0">
                <a:solidFill>
                  <a:schemeClr val="tx1"/>
                </a:solidFill>
                <a:effectLst/>
                <a:latin typeface="+mn-lt"/>
                <a:ea typeface="+mn-ea"/>
                <a:cs typeface="+mn-cs"/>
              </a:rPr>
              <a:t>education</a:t>
            </a:r>
            <a:r>
              <a:rPr lang="en-US" sz="1200" b="0" i="0" kern="1200" dirty="0">
                <a:solidFill>
                  <a:schemeClr val="tx1"/>
                </a:solidFill>
                <a:effectLst/>
                <a:latin typeface="+mn-lt"/>
                <a:ea typeface="+mn-ea"/>
                <a:cs typeface="+mn-cs"/>
              </a:rPr>
              <a:t>, teachers should activate prior knowledge, link new information to old information and link different schemata to each other.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schema</a:t>
            </a:r>
            <a:r>
              <a:rPr lang="en-US" sz="1200" b="0" i="0" kern="1200" dirty="0">
                <a:solidFill>
                  <a:schemeClr val="tx1"/>
                </a:solidFill>
                <a:effectLst/>
                <a:latin typeface="+mn-lt"/>
                <a:ea typeface="+mn-ea"/>
                <a:cs typeface="+mn-cs"/>
              </a:rPr>
              <a:t>, relevant background knowledge, prior knowledge, or just plain experience, when students make connections to the text they are </a:t>
            </a:r>
            <a:r>
              <a:rPr lang="en-US" sz="1200" b="1" i="0" kern="1200" dirty="0">
                <a:solidFill>
                  <a:schemeClr val="tx1"/>
                </a:solidFill>
                <a:effectLst/>
                <a:latin typeface="+mn-lt"/>
                <a:ea typeface="+mn-ea"/>
                <a:cs typeface="+mn-cs"/>
              </a:rPr>
              <a:t>reading</a:t>
            </a:r>
            <a:r>
              <a:rPr lang="en-US" sz="1200" b="0" i="0" kern="1200" dirty="0">
                <a:solidFill>
                  <a:schemeClr val="tx1"/>
                </a:solidFill>
                <a:effectLst/>
                <a:latin typeface="+mn-lt"/>
                <a:ea typeface="+mn-ea"/>
                <a:cs typeface="+mn-cs"/>
              </a:rPr>
              <a:t>, their comprehension increases. Good </a:t>
            </a:r>
            <a:r>
              <a:rPr lang="en-US" sz="1200" b="1" i="0" kern="1200" dirty="0">
                <a:solidFill>
                  <a:schemeClr val="tx1"/>
                </a:solidFill>
                <a:effectLst/>
                <a:latin typeface="+mn-lt"/>
                <a:ea typeface="+mn-ea"/>
                <a:cs typeface="+mn-cs"/>
              </a:rPr>
              <a:t>readers</a:t>
            </a:r>
            <a:r>
              <a:rPr lang="en-US" sz="1200" b="0" i="0" kern="1200" dirty="0">
                <a:solidFill>
                  <a:schemeClr val="tx1"/>
                </a:solidFill>
                <a:effectLst/>
                <a:latin typeface="+mn-lt"/>
                <a:ea typeface="+mn-ea"/>
                <a:cs typeface="+mn-cs"/>
              </a:rPr>
              <a:t> constantly try to make sense out of what they read by seeing how it fits with what they already know.</a:t>
            </a:r>
            <a:endParaRPr lang="en-US" dirty="0"/>
          </a:p>
        </p:txBody>
      </p:sp>
      <p:sp>
        <p:nvSpPr>
          <p:cNvPr id="4" name="Slide Number Placeholder 3"/>
          <p:cNvSpPr>
            <a:spLocks noGrp="1"/>
          </p:cNvSpPr>
          <p:nvPr>
            <p:ph type="sldNum" sz="quarter" idx="10"/>
          </p:nvPr>
        </p:nvSpPr>
        <p:spPr/>
        <p:txBody>
          <a:bodyPr/>
          <a:lstStyle/>
          <a:p>
            <a:fld id="{A6F5FE8A-7AF7-4492-88E6-FA89B395A94C}" type="slidenum">
              <a:rPr lang="en-US" smtClean="0"/>
              <a:t>33</a:t>
            </a:fld>
            <a:endParaRPr lang="en-US"/>
          </a:p>
        </p:txBody>
      </p:sp>
    </p:spTree>
    <p:extLst>
      <p:ext uri="{BB962C8B-B14F-4D97-AF65-F5344CB8AC3E}">
        <p14:creationId xmlns:p14="http://schemas.microsoft.com/office/powerpoint/2010/main" val="1554368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CA1A-2298-41CE-AA95-F7F6A6DD7223}" type="slidenum">
              <a:rPr lang="en-US" smtClean="0"/>
              <a:t>34</a:t>
            </a:fld>
            <a:endParaRPr lang="en-US" dirty="0"/>
          </a:p>
        </p:txBody>
      </p:sp>
    </p:spTree>
    <p:extLst>
      <p:ext uri="{BB962C8B-B14F-4D97-AF65-F5344CB8AC3E}">
        <p14:creationId xmlns:p14="http://schemas.microsoft.com/office/powerpoint/2010/main" val="3595375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CA1A-2298-41CE-AA95-F7F6A6DD7223}" type="slidenum">
              <a:rPr lang="en-US" smtClean="0"/>
              <a:t>37</a:t>
            </a:fld>
            <a:endParaRPr lang="en-US" dirty="0"/>
          </a:p>
        </p:txBody>
      </p:sp>
    </p:spTree>
    <p:extLst>
      <p:ext uri="{BB962C8B-B14F-4D97-AF65-F5344CB8AC3E}">
        <p14:creationId xmlns:p14="http://schemas.microsoft.com/office/powerpoint/2010/main" val="3337114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DCBA690-941E-45B6-90A5-3F3290CE5025}" type="slidenum">
              <a:rPr lang="en-US" smtClean="0">
                <a:latin typeface="Arial" charset="0"/>
              </a:rPr>
              <a:pPr/>
              <a:t>39</a:t>
            </a:fld>
            <a:endParaRPr lang="en-US" dirty="0">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lvl="1"/>
            <a:r>
              <a:rPr lang="en-US" dirty="0"/>
              <a:t>	1</a:t>
            </a:r>
            <a:endParaRPr lang="en-US" b="0" i="0" baseline="0" dirty="0">
              <a:solidFill>
                <a:srgbClr val="FFDE22"/>
              </a:solidFill>
            </a:endParaRPr>
          </a:p>
        </p:txBody>
      </p:sp>
    </p:spTree>
    <p:extLst>
      <p:ext uri="{BB962C8B-B14F-4D97-AF65-F5344CB8AC3E}">
        <p14:creationId xmlns:p14="http://schemas.microsoft.com/office/powerpoint/2010/main" val="2643152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
        <p:nvSpPr>
          <p:cNvPr id="4" name="Slide Number Placeholder 3"/>
          <p:cNvSpPr>
            <a:spLocks noGrp="1"/>
          </p:cNvSpPr>
          <p:nvPr>
            <p:ph type="sldNum" sz="quarter" idx="10"/>
          </p:nvPr>
        </p:nvSpPr>
        <p:spPr/>
        <p:txBody>
          <a:bodyPr/>
          <a:lstStyle/>
          <a:p>
            <a:fld id="{3405343C-AF51-45C6-B136-E7BC0636074A}" type="slidenum">
              <a:rPr lang="en-US" smtClean="0"/>
              <a:t>40</a:t>
            </a:fld>
            <a:endParaRPr lang="en-US" dirty="0"/>
          </a:p>
        </p:txBody>
      </p:sp>
    </p:spTree>
    <p:extLst>
      <p:ext uri="{BB962C8B-B14F-4D97-AF65-F5344CB8AC3E}">
        <p14:creationId xmlns:p14="http://schemas.microsoft.com/office/powerpoint/2010/main" val="2875986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Lesya</a:t>
            </a:r>
          </a:p>
        </p:txBody>
      </p:sp>
      <p:sp>
        <p:nvSpPr>
          <p:cNvPr id="4" name="Slide Number Placeholder 3"/>
          <p:cNvSpPr>
            <a:spLocks noGrp="1"/>
          </p:cNvSpPr>
          <p:nvPr>
            <p:ph type="sldNum" sz="quarter" idx="10"/>
          </p:nvPr>
        </p:nvSpPr>
        <p:spPr/>
        <p:txBody>
          <a:bodyPr/>
          <a:lstStyle/>
          <a:p>
            <a:fld id="{A6F5FE8A-7AF7-4492-88E6-FA89B395A94C}" type="slidenum">
              <a:rPr lang="en-US" smtClean="0"/>
              <a:t>47</a:t>
            </a:fld>
            <a:endParaRPr lang="en-US"/>
          </a:p>
        </p:txBody>
      </p:sp>
    </p:spTree>
    <p:extLst>
      <p:ext uri="{BB962C8B-B14F-4D97-AF65-F5344CB8AC3E}">
        <p14:creationId xmlns:p14="http://schemas.microsoft.com/office/powerpoint/2010/main" val="1758288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Lesya </a:t>
            </a:r>
          </a:p>
        </p:txBody>
      </p:sp>
      <p:sp>
        <p:nvSpPr>
          <p:cNvPr id="4" name="Slide Number Placeholder 3"/>
          <p:cNvSpPr>
            <a:spLocks noGrp="1"/>
          </p:cNvSpPr>
          <p:nvPr>
            <p:ph type="sldNum" sz="quarter" idx="10"/>
          </p:nvPr>
        </p:nvSpPr>
        <p:spPr/>
        <p:txBody>
          <a:bodyPr/>
          <a:lstStyle/>
          <a:p>
            <a:fld id="{A6F5FE8A-7AF7-4492-88E6-FA89B395A94C}" type="slidenum">
              <a:rPr lang="en-US" smtClean="0"/>
              <a:t>48</a:t>
            </a:fld>
            <a:endParaRPr lang="en-US"/>
          </a:p>
        </p:txBody>
      </p:sp>
    </p:spTree>
    <p:extLst>
      <p:ext uri="{BB962C8B-B14F-4D97-AF65-F5344CB8AC3E}">
        <p14:creationId xmlns:p14="http://schemas.microsoft.com/office/powerpoint/2010/main" val="100725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Lesya</a:t>
            </a:r>
            <a:r>
              <a:rPr lang="en-US" baseline="0" dirty="0"/>
              <a:t> </a:t>
            </a:r>
            <a:endParaRPr lang="en-US" dirty="0"/>
          </a:p>
        </p:txBody>
      </p:sp>
      <p:sp>
        <p:nvSpPr>
          <p:cNvPr id="4" name="Slide Number Placeholder 3"/>
          <p:cNvSpPr>
            <a:spLocks noGrp="1"/>
          </p:cNvSpPr>
          <p:nvPr>
            <p:ph type="sldNum" sz="quarter" idx="10"/>
          </p:nvPr>
        </p:nvSpPr>
        <p:spPr/>
        <p:txBody>
          <a:bodyPr/>
          <a:lstStyle/>
          <a:p>
            <a:fld id="{A6F5FE8A-7AF7-4492-88E6-FA89B395A94C}" type="slidenum">
              <a:rPr lang="en-US" smtClean="0"/>
              <a:t>5</a:t>
            </a:fld>
            <a:endParaRPr lang="en-US"/>
          </a:p>
        </p:txBody>
      </p:sp>
    </p:spTree>
    <p:extLst>
      <p:ext uri="{BB962C8B-B14F-4D97-AF65-F5344CB8AC3E}">
        <p14:creationId xmlns:p14="http://schemas.microsoft.com/office/powerpoint/2010/main" val="2090712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Lesya </a:t>
            </a:r>
          </a:p>
        </p:txBody>
      </p:sp>
      <p:sp>
        <p:nvSpPr>
          <p:cNvPr id="4" name="Slide Number Placeholder 3"/>
          <p:cNvSpPr>
            <a:spLocks noGrp="1"/>
          </p:cNvSpPr>
          <p:nvPr>
            <p:ph type="sldNum" sz="quarter" idx="10"/>
          </p:nvPr>
        </p:nvSpPr>
        <p:spPr/>
        <p:txBody>
          <a:bodyPr/>
          <a:lstStyle/>
          <a:p>
            <a:fld id="{A6F5FE8A-7AF7-4492-88E6-FA89B395A94C}" type="slidenum">
              <a:rPr lang="en-US" smtClean="0"/>
              <a:t>49</a:t>
            </a:fld>
            <a:endParaRPr lang="en-US"/>
          </a:p>
        </p:txBody>
      </p:sp>
    </p:spTree>
    <p:extLst>
      <p:ext uri="{BB962C8B-B14F-4D97-AF65-F5344CB8AC3E}">
        <p14:creationId xmlns:p14="http://schemas.microsoft.com/office/powerpoint/2010/main" val="1228963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a:t>
            </a:r>
            <a:r>
              <a:rPr lang="en-US" baseline="0" dirty="0"/>
              <a:t> </a:t>
            </a:r>
            <a:endParaRPr lang="en-US" dirty="0"/>
          </a:p>
        </p:txBody>
      </p:sp>
      <p:sp>
        <p:nvSpPr>
          <p:cNvPr id="4" name="Slide Number Placeholder 3"/>
          <p:cNvSpPr>
            <a:spLocks noGrp="1"/>
          </p:cNvSpPr>
          <p:nvPr>
            <p:ph type="sldNum" sz="quarter" idx="10"/>
          </p:nvPr>
        </p:nvSpPr>
        <p:spPr/>
        <p:txBody>
          <a:bodyPr/>
          <a:lstStyle/>
          <a:p>
            <a:fld id="{A6F5FE8A-7AF7-4492-88E6-FA89B395A94C}" type="slidenum">
              <a:rPr lang="en-US" smtClean="0"/>
              <a:t>50</a:t>
            </a:fld>
            <a:endParaRPr lang="en-US"/>
          </a:p>
        </p:txBody>
      </p:sp>
    </p:spTree>
    <p:extLst>
      <p:ext uri="{BB962C8B-B14F-4D97-AF65-F5344CB8AC3E}">
        <p14:creationId xmlns:p14="http://schemas.microsoft.com/office/powerpoint/2010/main" val="31378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Lesya </a:t>
            </a:r>
          </a:p>
        </p:txBody>
      </p:sp>
      <p:sp>
        <p:nvSpPr>
          <p:cNvPr id="4" name="Slide Number Placeholder 3"/>
          <p:cNvSpPr>
            <a:spLocks noGrp="1"/>
          </p:cNvSpPr>
          <p:nvPr>
            <p:ph type="sldNum" sz="quarter" idx="10"/>
          </p:nvPr>
        </p:nvSpPr>
        <p:spPr/>
        <p:txBody>
          <a:bodyPr/>
          <a:lstStyle/>
          <a:p>
            <a:fld id="{A6F5FE8A-7AF7-4492-88E6-FA89B395A94C}" type="slidenum">
              <a:rPr lang="en-US" smtClean="0"/>
              <a:t>6</a:t>
            </a:fld>
            <a:endParaRPr lang="en-US"/>
          </a:p>
        </p:txBody>
      </p:sp>
    </p:spTree>
    <p:extLst>
      <p:ext uri="{BB962C8B-B14F-4D97-AF65-F5344CB8AC3E}">
        <p14:creationId xmlns:p14="http://schemas.microsoft.com/office/powerpoint/2010/main" val="4606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Lesya </a:t>
            </a:r>
          </a:p>
        </p:txBody>
      </p:sp>
      <p:sp>
        <p:nvSpPr>
          <p:cNvPr id="4" name="Slide Number Placeholder 3"/>
          <p:cNvSpPr>
            <a:spLocks noGrp="1"/>
          </p:cNvSpPr>
          <p:nvPr>
            <p:ph type="sldNum" sz="quarter" idx="10"/>
          </p:nvPr>
        </p:nvSpPr>
        <p:spPr/>
        <p:txBody>
          <a:bodyPr/>
          <a:lstStyle/>
          <a:p>
            <a:fld id="{AE6A0A2D-CA52-4834-AE5E-14264CA3D558}" type="slidenum">
              <a:rPr lang="en-US" smtClean="0"/>
              <a:t>7</a:t>
            </a:fld>
            <a:endParaRPr lang="en-US" dirty="0"/>
          </a:p>
        </p:txBody>
      </p:sp>
    </p:spTree>
    <p:extLst>
      <p:ext uri="{BB962C8B-B14F-4D97-AF65-F5344CB8AC3E}">
        <p14:creationId xmlns:p14="http://schemas.microsoft.com/office/powerpoint/2010/main" val="283105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Julisa</a:t>
            </a:r>
            <a:r>
              <a:rPr lang="en-US" dirty="0"/>
              <a:t> y</a:t>
            </a:r>
            <a:r>
              <a:rPr lang="en-US" baseline="0" dirty="0"/>
              <a:t> Erika </a:t>
            </a:r>
            <a:endParaRPr lang="en-US" dirty="0"/>
          </a:p>
        </p:txBody>
      </p:sp>
      <p:sp>
        <p:nvSpPr>
          <p:cNvPr id="4" name="Slide Number Placeholder 3"/>
          <p:cNvSpPr>
            <a:spLocks noGrp="1"/>
          </p:cNvSpPr>
          <p:nvPr>
            <p:ph type="sldNum" sz="quarter" idx="10"/>
          </p:nvPr>
        </p:nvSpPr>
        <p:spPr/>
        <p:txBody>
          <a:bodyPr/>
          <a:lstStyle/>
          <a:p>
            <a:fld id="{AE6A0A2D-CA52-4834-AE5E-14264CA3D558}" type="slidenum">
              <a:rPr lang="en-US" smtClean="0"/>
              <a:t>8</a:t>
            </a:fld>
            <a:endParaRPr lang="en-US" dirty="0"/>
          </a:p>
        </p:txBody>
      </p:sp>
    </p:spTree>
    <p:extLst>
      <p:ext uri="{BB962C8B-B14F-4D97-AF65-F5344CB8AC3E}">
        <p14:creationId xmlns:p14="http://schemas.microsoft.com/office/powerpoint/2010/main" val="378772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Julisa</a:t>
            </a:r>
            <a:r>
              <a:rPr lang="en-US" dirty="0"/>
              <a:t> y Erika </a:t>
            </a:r>
          </a:p>
        </p:txBody>
      </p:sp>
      <p:sp>
        <p:nvSpPr>
          <p:cNvPr id="4" name="Slide Number Placeholder 3"/>
          <p:cNvSpPr>
            <a:spLocks noGrp="1"/>
          </p:cNvSpPr>
          <p:nvPr>
            <p:ph type="sldNum" sz="quarter" idx="10"/>
          </p:nvPr>
        </p:nvSpPr>
        <p:spPr/>
        <p:txBody>
          <a:bodyPr/>
          <a:lstStyle/>
          <a:p>
            <a:fld id="{AE6A0A2D-CA52-4834-AE5E-14264CA3D558}" type="slidenum">
              <a:rPr lang="en-US" smtClean="0"/>
              <a:t>9</a:t>
            </a:fld>
            <a:endParaRPr lang="en-US" dirty="0"/>
          </a:p>
        </p:txBody>
      </p:sp>
    </p:spTree>
    <p:extLst>
      <p:ext uri="{BB962C8B-B14F-4D97-AF65-F5344CB8AC3E}">
        <p14:creationId xmlns:p14="http://schemas.microsoft.com/office/powerpoint/2010/main" val="2795736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 discuss in your table, share with the class </a:t>
            </a:r>
            <a:r>
              <a:rPr lang="mr-IN" baseline="0" dirty="0"/>
              <a:t>–</a:t>
            </a:r>
            <a:r>
              <a:rPr lang="en-US" baseline="0" dirty="0"/>
              <a:t> Lesya </a:t>
            </a:r>
            <a:endParaRPr lang="en-US" dirty="0"/>
          </a:p>
        </p:txBody>
      </p:sp>
      <p:sp>
        <p:nvSpPr>
          <p:cNvPr id="4" name="Slide Number Placeholder 3"/>
          <p:cNvSpPr>
            <a:spLocks noGrp="1"/>
          </p:cNvSpPr>
          <p:nvPr>
            <p:ph type="sldNum" sz="quarter" idx="10"/>
          </p:nvPr>
        </p:nvSpPr>
        <p:spPr/>
        <p:txBody>
          <a:bodyPr/>
          <a:lstStyle/>
          <a:p>
            <a:fld id="{A6F5FE8A-7AF7-4492-88E6-FA89B395A94C}" type="slidenum">
              <a:rPr lang="en-US" smtClean="0"/>
              <a:t>10</a:t>
            </a:fld>
            <a:endParaRPr lang="en-US"/>
          </a:p>
        </p:txBody>
      </p:sp>
    </p:spTree>
    <p:extLst>
      <p:ext uri="{BB962C8B-B14F-4D97-AF65-F5344CB8AC3E}">
        <p14:creationId xmlns:p14="http://schemas.microsoft.com/office/powerpoint/2010/main" val="211512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Lesya </a:t>
            </a:r>
          </a:p>
        </p:txBody>
      </p:sp>
      <p:sp>
        <p:nvSpPr>
          <p:cNvPr id="4" name="Slide Number Placeholder 3"/>
          <p:cNvSpPr>
            <a:spLocks noGrp="1"/>
          </p:cNvSpPr>
          <p:nvPr>
            <p:ph type="sldNum" sz="quarter" idx="10"/>
          </p:nvPr>
        </p:nvSpPr>
        <p:spPr/>
        <p:txBody>
          <a:bodyPr/>
          <a:lstStyle/>
          <a:p>
            <a:fld id="{A6F5FE8A-7AF7-4492-88E6-FA89B395A94C}" type="slidenum">
              <a:rPr lang="en-US" smtClean="0"/>
              <a:t>11</a:t>
            </a:fld>
            <a:endParaRPr lang="en-US"/>
          </a:p>
        </p:txBody>
      </p:sp>
    </p:spTree>
    <p:extLst>
      <p:ext uri="{BB962C8B-B14F-4D97-AF65-F5344CB8AC3E}">
        <p14:creationId xmlns:p14="http://schemas.microsoft.com/office/powerpoint/2010/main" val="240037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2173-3622-4AC4-A096-1480BB8248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378558-062B-409B-AD60-AA3CBF6F3A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06832D21-B5F4-47BB-83FA-0490E09F5C10}"/>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9/20/2018</a:t>
            </a:fld>
            <a:endParaRPr lang="en-US" dirty="0"/>
          </a:p>
        </p:txBody>
      </p:sp>
      <p:sp>
        <p:nvSpPr>
          <p:cNvPr id="5" name="Rectangle 5">
            <a:extLst>
              <a:ext uri="{FF2B5EF4-FFF2-40B4-BE49-F238E27FC236}">
                <a16:creationId xmlns:a16="http://schemas.microsoft.com/office/drawing/2014/main" id="{049B8F5E-6948-4126-A071-657CD1B5EDFC}"/>
              </a:ext>
            </a:extLst>
          </p:cNvPr>
          <p:cNvSpPr>
            <a:spLocks noGrp="1" noChangeArrowheads="1"/>
          </p:cNvSpPr>
          <p:nvPr>
            <p:ph type="ftr" sz="quarter" idx="11"/>
          </p:nvPr>
        </p:nvSpPr>
        <p:spPr>
          <a:ln/>
        </p:spPr>
        <p:txBody>
          <a:bodyPr/>
          <a:lstStyle>
            <a:lvl1pPr>
              <a:defRPr/>
            </a:lvl1pPr>
          </a:lstStyle>
          <a:p>
            <a:endParaRPr lang="en-US" dirty="0"/>
          </a:p>
        </p:txBody>
      </p:sp>
      <p:sp>
        <p:nvSpPr>
          <p:cNvPr id="6" name="Rectangle 6">
            <a:extLst>
              <a:ext uri="{FF2B5EF4-FFF2-40B4-BE49-F238E27FC236}">
                <a16:creationId xmlns:a16="http://schemas.microsoft.com/office/drawing/2014/main" id="{ECA7AB5C-AE12-44B2-9F52-ED8FF58E8123}"/>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7445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E2BB-E1F9-4722-BF02-A440E292F3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DB1DCD-8C0E-42E1-9D02-74C896D799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2B5B434-3883-4C1E-9AC6-FC17230523E9}"/>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9/20/2018</a:t>
            </a:fld>
            <a:endParaRPr lang="en-US" dirty="0"/>
          </a:p>
        </p:txBody>
      </p:sp>
      <p:sp>
        <p:nvSpPr>
          <p:cNvPr id="5" name="Rectangle 5">
            <a:extLst>
              <a:ext uri="{FF2B5EF4-FFF2-40B4-BE49-F238E27FC236}">
                <a16:creationId xmlns:a16="http://schemas.microsoft.com/office/drawing/2014/main" id="{30381FE0-7BE0-4589-897C-58433174DFF2}"/>
              </a:ext>
            </a:extLst>
          </p:cNvPr>
          <p:cNvSpPr>
            <a:spLocks noGrp="1" noChangeArrowheads="1"/>
          </p:cNvSpPr>
          <p:nvPr>
            <p:ph type="ftr" sz="quarter" idx="11"/>
          </p:nvPr>
        </p:nvSpPr>
        <p:spPr>
          <a:ln/>
        </p:spPr>
        <p:txBody>
          <a:bodyPr/>
          <a:lstStyle>
            <a:lvl1pPr>
              <a:defRPr/>
            </a:lvl1pPr>
          </a:lstStyle>
          <a:p>
            <a:endParaRPr lang="en-US" dirty="0"/>
          </a:p>
        </p:txBody>
      </p:sp>
      <p:sp>
        <p:nvSpPr>
          <p:cNvPr id="6" name="Rectangle 6">
            <a:extLst>
              <a:ext uri="{FF2B5EF4-FFF2-40B4-BE49-F238E27FC236}">
                <a16:creationId xmlns:a16="http://schemas.microsoft.com/office/drawing/2014/main" id="{F0E3AFBF-3978-4926-B1E9-7AE3598C938C}"/>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3510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033DBD-7357-428D-B7A7-BE04007CCF68}"/>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6BD9DE-1F9C-4A05-9314-EDE8A1BFFFD0}"/>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480F50-0439-4281-8C7A-B926174E36B2}"/>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9/20/2018</a:t>
            </a:fld>
            <a:endParaRPr lang="en-US" dirty="0"/>
          </a:p>
        </p:txBody>
      </p:sp>
      <p:sp>
        <p:nvSpPr>
          <p:cNvPr id="5" name="Rectangle 5">
            <a:extLst>
              <a:ext uri="{FF2B5EF4-FFF2-40B4-BE49-F238E27FC236}">
                <a16:creationId xmlns:a16="http://schemas.microsoft.com/office/drawing/2014/main" id="{DE3AF0C4-C66A-45C6-ADC2-23343F7A0EA8}"/>
              </a:ext>
            </a:extLst>
          </p:cNvPr>
          <p:cNvSpPr>
            <a:spLocks noGrp="1" noChangeArrowheads="1"/>
          </p:cNvSpPr>
          <p:nvPr>
            <p:ph type="ftr" sz="quarter" idx="11"/>
          </p:nvPr>
        </p:nvSpPr>
        <p:spPr>
          <a:ln/>
        </p:spPr>
        <p:txBody>
          <a:bodyPr/>
          <a:lstStyle>
            <a:lvl1pPr>
              <a:defRPr/>
            </a:lvl1pPr>
          </a:lstStyle>
          <a:p>
            <a:endParaRPr lang="en-US" dirty="0"/>
          </a:p>
        </p:txBody>
      </p:sp>
      <p:sp>
        <p:nvSpPr>
          <p:cNvPr id="6" name="Rectangle 6">
            <a:extLst>
              <a:ext uri="{FF2B5EF4-FFF2-40B4-BE49-F238E27FC236}">
                <a16:creationId xmlns:a16="http://schemas.microsoft.com/office/drawing/2014/main" id="{B4BC10F1-917C-4BBD-80BF-146217A47A8C}"/>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15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25D6-647B-4D3A-9B38-9171DB2D4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C012E7-B767-4986-9F45-723934F23D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73CE840-D18E-46DB-B5BF-7AD843E66BE8}"/>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9/20/2018</a:t>
            </a:fld>
            <a:endParaRPr lang="en-US" dirty="0"/>
          </a:p>
        </p:txBody>
      </p:sp>
      <p:sp>
        <p:nvSpPr>
          <p:cNvPr id="5" name="Rectangle 5">
            <a:extLst>
              <a:ext uri="{FF2B5EF4-FFF2-40B4-BE49-F238E27FC236}">
                <a16:creationId xmlns:a16="http://schemas.microsoft.com/office/drawing/2014/main" id="{F8779F28-F458-48A8-BB14-6968DA89DDE2}"/>
              </a:ext>
            </a:extLst>
          </p:cNvPr>
          <p:cNvSpPr>
            <a:spLocks noGrp="1" noChangeArrowheads="1"/>
          </p:cNvSpPr>
          <p:nvPr>
            <p:ph type="ftr" sz="quarter" idx="11"/>
          </p:nvPr>
        </p:nvSpPr>
        <p:spPr>
          <a:ln/>
        </p:spPr>
        <p:txBody>
          <a:bodyPr/>
          <a:lstStyle>
            <a:lvl1pPr>
              <a:defRPr/>
            </a:lvl1pPr>
          </a:lstStyle>
          <a:p>
            <a:endParaRPr lang="en-US" dirty="0"/>
          </a:p>
        </p:txBody>
      </p:sp>
      <p:sp>
        <p:nvSpPr>
          <p:cNvPr id="6" name="Rectangle 6">
            <a:extLst>
              <a:ext uri="{FF2B5EF4-FFF2-40B4-BE49-F238E27FC236}">
                <a16:creationId xmlns:a16="http://schemas.microsoft.com/office/drawing/2014/main" id="{44D8625F-04CD-4B74-B0D9-9B47179C01B5}"/>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277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0C63-7B5E-4C46-808C-021F6CCA80D8}"/>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BDEA99-1E6F-43CA-B0B4-26F6F2024E0E}"/>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D745106E-87F1-4163-B953-C2BFB7440A0A}"/>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9/20/2018</a:t>
            </a:fld>
            <a:endParaRPr lang="en-US" dirty="0"/>
          </a:p>
        </p:txBody>
      </p:sp>
      <p:sp>
        <p:nvSpPr>
          <p:cNvPr id="5" name="Rectangle 5">
            <a:extLst>
              <a:ext uri="{FF2B5EF4-FFF2-40B4-BE49-F238E27FC236}">
                <a16:creationId xmlns:a16="http://schemas.microsoft.com/office/drawing/2014/main" id="{0A8A4B7B-90FF-49F6-9127-82892879A0C6}"/>
              </a:ext>
            </a:extLst>
          </p:cNvPr>
          <p:cNvSpPr>
            <a:spLocks noGrp="1" noChangeArrowheads="1"/>
          </p:cNvSpPr>
          <p:nvPr>
            <p:ph type="ftr" sz="quarter" idx="11"/>
          </p:nvPr>
        </p:nvSpPr>
        <p:spPr>
          <a:ln/>
        </p:spPr>
        <p:txBody>
          <a:bodyPr/>
          <a:lstStyle>
            <a:lvl1pPr>
              <a:defRPr/>
            </a:lvl1pPr>
          </a:lstStyle>
          <a:p>
            <a:endParaRPr lang="en-US" dirty="0"/>
          </a:p>
        </p:txBody>
      </p:sp>
      <p:sp>
        <p:nvSpPr>
          <p:cNvPr id="6" name="Rectangle 6">
            <a:extLst>
              <a:ext uri="{FF2B5EF4-FFF2-40B4-BE49-F238E27FC236}">
                <a16:creationId xmlns:a16="http://schemas.microsoft.com/office/drawing/2014/main" id="{7C80163C-DEC2-44DB-B607-0A651528FA86}"/>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041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98F43-5AAE-40E4-84E6-5BEC33578D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B87B8F-8E36-4680-BFCD-C0F1810ABF05}"/>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F05086-EDE0-46BF-B907-C02ABCAE0A10}"/>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FCB44A8-2342-44D3-A259-08E68C33F75E}"/>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9/20/2018</a:t>
            </a:fld>
            <a:endParaRPr lang="en-US" dirty="0"/>
          </a:p>
        </p:txBody>
      </p:sp>
      <p:sp>
        <p:nvSpPr>
          <p:cNvPr id="6" name="Rectangle 5">
            <a:extLst>
              <a:ext uri="{FF2B5EF4-FFF2-40B4-BE49-F238E27FC236}">
                <a16:creationId xmlns:a16="http://schemas.microsoft.com/office/drawing/2014/main" id="{4DD6DD65-375D-4E53-A482-7A0B175710BF}"/>
              </a:ext>
            </a:extLst>
          </p:cNvPr>
          <p:cNvSpPr>
            <a:spLocks noGrp="1" noChangeArrowheads="1"/>
          </p:cNvSpPr>
          <p:nvPr>
            <p:ph type="ftr" sz="quarter" idx="11"/>
          </p:nvPr>
        </p:nvSpPr>
        <p:spPr>
          <a:ln/>
        </p:spPr>
        <p:txBody>
          <a:bodyPr/>
          <a:lstStyle>
            <a:lvl1pPr>
              <a:defRPr/>
            </a:lvl1pPr>
          </a:lstStyle>
          <a:p>
            <a:endParaRPr lang="en-US" dirty="0"/>
          </a:p>
        </p:txBody>
      </p:sp>
      <p:sp>
        <p:nvSpPr>
          <p:cNvPr id="7" name="Rectangle 6">
            <a:extLst>
              <a:ext uri="{FF2B5EF4-FFF2-40B4-BE49-F238E27FC236}">
                <a16:creationId xmlns:a16="http://schemas.microsoft.com/office/drawing/2014/main" id="{28563D06-151D-48BD-BA9A-DB76E293244A}"/>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012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BAA0-7D85-45E5-95C2-54520F1A939C}"/>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09F320-404C-4EF4-B6A0-490C055E644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2D2F8-B659-44A7-AFA2-4CCCC7151EA8}"/>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BC8DF1-DF04-418C-B852-708B904D988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AE7940-DD6A-4D51-A364-0122B17F8A14}"/>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DE57458-5100-4DB5-AC45-9070CBF41C29}"/>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9/20/2018</a:t>
            </a:fld>
            <a:endParaRPr lang="en-US" dirty="0"/>
          </a:p>
        </p:txBody>
      </p:sp>
      <p:sp>
        <p:nvSpPr>
          <p:cNvPr id="8" name="Rectangle 5">
            <a:extLst>
              <a:ext uri="{FF2B5EF4-FFF2-40B4-BE49-F238E27FC236}">
                <a16:creationId xmlns:a16="http://schemas.microsoft.com/office/drawing/2014/main" id="{C2F0EE39-8942-43A3-A469-BC0B7B0C0770}"/>
              </a:ext>
            </a:extLst>
          </p:cNvPr>
          <p:cNvSpPr>
            <a:spLocks noGrp="1" noChangeArrowheads="1"/>
          </p:cNvSpPr>
          <p:nvPr>
            <p:ph type="ftr" sz="quarter" idx="11"/>
          </p:nvPr>
        </p:nvSpPr>
        <p:spPr>
          <a:ln/>
        </p:spPr>
        <p:txBody>
          <a:bodyPr/>
          <a:lstStyle>
            <a:lvl1pPr>
              <a:defRPr/>
            </a:lvl1pPr>
          </a:lstStyle>
          <a:p>
            <a:endParaRPr lang="en-US" dirty="0"/>
          </a:p>
        </p:txBody>
      </p:sp>
      <p:sp>
        <p:nvSpPr>
          <p:cNvPr id="9" name="Rectangle 6">
            <a:extLst>
              <a:ext uri="{FF2B5EF4-FFF2-40B4-BE49-F238E27FC236}">
                <a16:creationId xmlns:a16="http://schemas.microsoft.com/office/drawing/2014/main" id="{FD4FF124-B92F-4B54-9E9C-1D7071DA1FEE}"/>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188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49E-6490-4B09-B620-DF70DC36D9B8}"/>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445BE2B-3ADD-47DB-A02A-1EB6B16DFA56}"/>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9/20/2018</a:t>
            </a:fld>
            <a:endParaRPr lang="en-US" dirty="0"/>
          </a:p>
        </p:txBody>
      </p:sp>
      <p:sp>
        <p:nvSpPr>
          <p:cNvPr id="4" name="Rectangle 5">
            <a:extLst>
              <a:ext uri="{FF2B5EF4-FFF2-40B4-BE49-F238E27FC236}">
                <a16:creationId xmlns:a16="http://schemas.microsoft.com/office/drawing/2014/main" id="{33CF3944-806A-4A3E-A809-5D5BD7742661}"/>
              </a:ext>
            </a:extLst>
          </p:cNvPr>
          <p:cNvSpPr>
            <a:spLocks noGrp="1" noChangeArrowheads="1"/>
          </p:cNvSpPr>
          <p:nvPr>
            <p:ph type="ftr" sz="quarter" idx="11"/>
          </p:nvPr>
        </p:nvSpPr>
        <p:spPr>
          <a:ln/>
        </p:spPr>
        <p:txBody>
          <a:bodyPr/>
          <a:lstStyle>
            <a:lvl1pPr>
              <a:defRPr/>
            </a:lvl1pPr>
          </a:lstStyle>
          <a:p>
            <a:endParaRPr lang="en-US" dirty="0"/>
          </a:p>
        </p:txBody>
      </p:sp>
      <p:sp>
        <p:nvSpPr>
          <p:cNvPr id="5" name="Rectangle 6">
            <a:extLst>
              <a:ext uri="{FF2B5EF4-FFF2-40B4-BE49-F238E27FC236}">
                <a16:creationId xmlns:a16="http://schemas.microsoft.com/office/drawing/2014/main" id="{2C15FA68-9DF7-4399-928C-246455AC5B90}"/>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714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CDB7CE5-0D33-4E34-99D2-623AA6A2D29B}"/>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9/20/2018</a:t>
            </a:fld>
            <a:endParaRPr lang="en-US" dirty="0"/>
          </a:p>
        </p:txBody>
      </p:sp>
      <p:sp>
        <p:nvSpPr>
          <p:cNvPr id="3" name="Rectangle 5">
            <a:extLst>
              <a:ext uri="{FF2B5EF4-FFF2-40B4-BE49-F238E27FC236}">
                <a16:creationId xmlns:a16="http://schemas.microsoft.com/office/drawing/2014/main" id="{8F396AAA-C421-43D9-A80E-52CB1B54630D}"/>
              </a:ext>
            </a:extLst>
          </p:cNvPr>
          <p:cNvSpPr>
            <a:spLocks noGrp="1" noChangeArrowheads="1"/>
          </p:cNvSpPr>
          <p:nvPr>
            <p:ph type="ftr" sz="quarter" idx="11"/>
          </p:nvPr>
        </p:nvSpPr>
        <p:spPr>
          <a:ln/>
        </p:spPr>
        <p:txBody>
          <a:bodyPr/>
          <a:lstStyle>
            <a:lvl1pPr>
              <a:defRPr/>
            </a:lvl1pPr>
          </a:lstStyle>
          <a:p>
            <a:endParaRPr lang="en-US" dirty="0"/>
          </a:p>
        </p:txBody>
      </p:sp>
      <p:sp>
        <p:nvSpPr>
          <p:cNvPr id="4" name="Rectangle 6">
            <a:extLst>
              <a:ext uri="{FF2B5EF4-FFF2-40B4-BE49-F238E27FC236}">
                <a16:creationId xmlns:a16="http://schemas.microsoft.com/office/drawing/2014/main" id="{B05FF250-9E16-408B-AC96-30387920C702}"/>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94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CEB2-EFD2-4E35-B725-D3FAE627079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E9E210-0977-4AEF-9848-E2AAC82AF45F}"/>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577826-53A8-4533-9A43-6BEED36351D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84D09C20-BD2A-4DC6-87AD-D57E11EB3950}"/>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9/20/2018</a:t>
            </a:fld>
            <a:endParaRPr lang="en-US" dirty="0"/>
          </a:p>
        </p:txBody>
      </p:sp>
      <p:sp>
        <p:nvSpPr>
          <p:cNvPr id="6" name="Rectangle 5">
            <a:extLst>
              <a:ext uri="{FF2B5EF4-FFF2-40B4-BE49-F238E27FC236}">
                <a16:creationId xmlns:a16="http://schemas.microsoft.com/office/drawing/2014/main" id="{AB94A9E6-99C8-49B6-BE38-1694C6A6AB75}"/>
              </a:ext>
            </a:extLst>
          </p:cNvPr>
          <p:cNvSpPr>
            <a:spLocks noGrp="1" noChangeArrowheads="1"/>
          </p:cNvSpPr>
          <p:nvPr>
            <p:ph type="ftr" sz="quarter" idx="11"/>
          </p:nvPr>
        </p:nvSpPr>
        <p:spPr>
          <a:ln/>
        </p:spPr>
        <p:txBody>
          <a:bodyPr/>
          <a:lstStyle>
            <a:lvl1pPr>
              <a:defRPr/>
            </a:lvl1pPr>
          </a:lstStyle>
          <a:p>
            <a:endParaRPr lang="en-US" dirty="0"/>
          </a:p>
        </p:txBody>
      </p:sp>
      <p:sp>
        <p:nvSpPr>
          <p:cNvPr id="7" name="Rectangle 6">
            <a:extLst>
              <a:ext uri="{FF2B5EF4-FFF2-40B4-BE49-F238E27FC236}">
                <a16:creationId xmlns:a16="http://schemas.microsoft.com/office/drawing/2014/main" id="{20F6AC05-2584-4DB9-AC5E-A38967C0B7C5}"/>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986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E6AD6-F2DF-4A0E-ABCF-20DCD4019624}"/>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31A4B2-99D0-4DB9-A378-C28E2D31400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4241A0DC-EFEB-4F7E-A2F7-30941D8BAAA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D1084D9-A7E5-4CF4-A50D-A3B6DB8986F8}"/>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9/20/2018</a:t>
            </a:fld>
            <a:endParaRPr lang="en-US" dirty="0"/>
          </a:p>
        </p:txBody>
      </p:sp>
      <p:sp>
        <p:nvSpPr>
          <p:cNvPr id="6" name="Rectangle 5">
            <a:extLst>
              <a:ext uri="{FF2B5EF4-FFF2-40B4-BE49-F238E27FC236}">
                <a16:creationId xmlns:a16="http://schemas.microsoft.com/office/drawing/2014/main" id="{FDFD49C9-A9D6-45A6-931D-F6262D3EE147}"/>
              </a:ext>
            </a:extLst>
          </p:cNvPr>
          <p:cNvSpPr>
            <a:spLocks noGrp="1" noChangeArrowheads="1"/>
          </p:cNvSpPr>
          <p:nvPr>
            <p:ph type="ftr" sz="quarter" idx="11"/>
          </p:nvPr>
        </p:nvSpPr>
        <p:spPr>
          <a:ln/>
        </p:spPr>
        <p:txBody>
          <a:bodyPr/>
          <a:lstStyle>
            <a:lvl1pPr>
              <a:defRPr/>
            </a:lvl1pPr>
          </a:lstStyle>
          <a:p>
            <a:endParaRPr lang="en-US" dirty="0"/>
          </a:p>
        </p:txBody>
      </p:sp>
      <p:sp>
        <p:nvSpPr>
          <p:cNvPr id="7" name="Rectangle 6">
            <a:extLst>
              <a:ext uri="{FF2B5EF4-FFF2-40B4-BE49-F238E27FC236}">
                <a16:creationId xmlns:a16="http://schemas.microsoft.com/office/drawing/2014/main" id="{00D11F2F-0826-423A-840E-D5F9A90463C7}"/>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824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09D02DF-42F1-4A73-ADC3-3855D45C3F4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88277081-4A97-4C1F-B56C-0C205B1662BC}"/>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C2028A08-F3B9-496C-B23B-0B9C193D8E36}"/>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B61BEF0D-F0BB-DE4B-95CE-6DB70DBA9567}" type="datetimeFigureOut">
              <a:rPr lang="en-US" smtClean="0"/>
              <a:pPr/>
              <a:t>9/20/2018</a:t>
            </a:fld>
            <a:endParaRPr lang="en-US" dirty="0"/>
          </a:p>
        </p:txBody>
      </p:sp>
      <p:sp>
        <p:nvSpPr>
          <p:cNvPr id="1029" name="Rectangle 5">
            <a:extLst>
              <a:ext uri="{FF2B5EF4-FFF2-40B4-BE49-F238E27FC236}">
                <a16:creationId xmlns:a16="http://schemas.microsoft.com/office/drawing/2014/main" id="{FC066D6F-1839-4F51-A22C-2609E359272F}"/>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dirty="0"/>
          </a:p>
        </p:txBody>
      </p:sp>
      <p:sp>
        <p:nvSpPr>
          <p:cNvPr id="1030" name="Rectangle 6">
            <a:extLst>
              <a:ext uri="{FF2B5EF4-FFF2-40B4-BE49-F238E27FC236}">
                <a16:creationId xmlns:a16="http://schemas.microsoft.com/office/drawing/2014/main" id="{FDE1D727-F52A-411B-A36F-74DE54AF371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036986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ngimg.com/download/38182"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hyperlink" Target="mailto:ekaram@dallasisd.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lyakovuk@dallasisd.org" TargetMode="External"/><Relationship Id="rId4" Type="http://schemas.openxmlformats.org/officeDocument/2006/relationships/hyperlink" Target="mailto:julmartinez@dallasisd.org"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https://www.youtube.com/embed/6uhB9mALl1I" TargetMode="External"/><Relationship Id="rId1" Type="http://schemas.openxmlformats.org/officeDocument/2006/relationships/video" Target="NULL" TargetMode="Externa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sv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flickr.com/photos/darinrmcclure/622945073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6.sv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6.sv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latin typeface="Century Gothic" panose="020B0502020202020204" pitchFamily="34" charset="0"/>
              </a:rPr>
              <a:t>Welcome!</a:t>
            </a:r>
            <a:br>
              <a:rPr lang="en-US" b="1" dirty="0">
                <a:solidFill>
                  <a:srgbClr val="FFFF00"/>
                </a:solidFill>
                <a:latin typeface="Century Gothic" panose="020B0502020202020204" pitchFamily="34" charset="0"/>
              </a:rPr>
            </a:br>
            <a:r>
              <a:rPr lang="en-US" b="1" dirty="0">
                <a:solidFill>
                  <a:srgbClr val="FFFF00"/>
                </a:solidFill>
                <a:latin typeface="Century Gothic" panose="020B0502020202020204" pitchFamily="34" charset="0"/>
              </a:rPr>
              <a:t>Please sit with your grade level/subject</a:t>
            </a:r>
          </a:p>
        </p:txBody>
      </p:sp>
      <p:pic>
        <p:nvPicPr>
          <p:cNvPr id="4" name="Picture 3"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27" y="1990724"/>
            <a:ext cx="5367098" cy="3406775"/>
          </a:xfrm>
          <a:prstGeom prst="rect">
            <a:avLst/>
          </a:prstGeom>
        </p:spPr>
      </p:pic>
    </p:spTree>
    <p:extLst>
      <p:ext uri="{BB962C8B-B14F-4D97-AF65-F5344CB8AC3E}">
        <p14:creationId xmlns:p14="http://schemas.microsoft.com/office/powerpoint/2010/main" val="3797324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114" y="0"/>
            <a:ext cx="9454139" cy="1364673"/>
          </a:xfrm>
        </p:spPr>
        <p:txBody>
          <a:bodyPr/>
          <a:lstStyle/>
          <a:p>
            <a:r>
              <a:rPr lang="en-US" b="1" dirty="0">
                <a:solidFill>
                  <a:srgbClr val="C00000"/>
                </a:solidFill>
                <a:latin typeface="Century Gothic" panose="020B0502020202020204" pitchFamily="34" charset="0"/>
              </a:rPr>
              <a:t>Questions:  </a:t>
            </a:r>
          </a:p>
        </p:txBody>
      </p:sp>
      <p:sp>
        <p:nvSpPr>
          <p:cNvPr id="3" name="Content Placeholder 2"/>
          <p:cNvSpPr>
            <a:spLocks noGrp="1"/>
          </p:cNvSpPr>
          <p:nvPr>
            <p:ph idx="1"/>
          </p:nvPr>
        </p:nvSpPr>
        <p:spPr>
          <a:xfrm>
            <a:off x="525517" y="1087582"/>
            <a:ext cx="11382703" cy="4682836"/>
          </a:xfrm>
        </p:spPr>
        <p:txBody>
          <a:bodyPr>
            <a:normAutofit fontScale="92500" lnSpcReduction="20000"/>
          </a:bodyPr>
          <a:lstStyle/>
          <a:p>
            <a:endParaRPr lang="en-US" sz="3100" dirty="0">
              <a:latin typeface="Century Gothic" panose="020B0502020202020204" pitchFamily="34" charset="0"/>
            </a:endParaRPr>
          </a:p>
          <a:p>
            <a:r>
              <a:rPr lang="en-US" sz="3100" dirty="0">
                <a:latin typeface="Century Gothic" panose="020B0502020202020204" pitchFamily="34" charset="0"/>
              </a:rPr>
              <a:t>Which type of learning (active or passive) would most likely require students to use high order thinking skills?  Explain your answer </a:t>
            </a:r>
          </a:p>
          <a:p>
            <a:endParaRPr lang="en-US" sz="3100" dirty="0">
              <a:latin typeface="Century Gothic" panose="020B0502020202020204" pitchFamily="34" charset="0"/>
            </a:endParaRPr>
          </a:p>
          <a:p>
            <a:r>
              <a:rPr lang="en-US" sz="3100" dirty="0">
                <a:latin typeface="Century Gothic" panose="020B0502020202020204" pitchFamily="34" charset="0"/>
              </a:rPr>
              <a:t>Which type of learning(active or passive) would foster students to become life long learners?  Explain your answer</a:t>
            </a:r>
          </a:p>
          <a:p>
            <a:pPr marL="0" indent="0">
              <a:buNone/>
            </a:pPr>
            <a:endParaRPr lang="en-US" sz="3100" dirty="0">
              <a:latin typeface="Century Gothic" panose="020B0502020202020204" pitchFamily="34" charset="0"/>
            </a:endParaRPr>
          </a:p>
          <a:p>
            <a:r>
              <a:rPr lang="en-US" sz="3100" dirty="0">
                <a:latin typeface="Century Gothic" panose="020B0502020202020204" pitchFamily="34" charset="0"/>
              </a:rPr>
              <a:t>Which type of learning (active or passive) will you use the most in your classroom.  Why would you use this type of learning? Explain </a:t>
            </a:r>
          </a:p>
          <a:p>
            <a:endParaRPr lang="en-US" sz="2800" dirty="0">
              <a:latin typeface="Century Gothic" panose="020B0502020202020204" pitchFamily="34" charset="0"/>
            </a:endParaRPr>
          </a:p>
          <a:p>
            <a:endParaRPr lang="en-US" dirty="0">
              <a:latin typeface="Century Gothic" panose="020B0502020202020204" pitchFamily="34" charset="0"/>
            </a:endParaRPr>
          </a:p>
        </p:txBody>
      </p:sp>
      <p:pic>
        <p:nvPicPr>
          <p:cNvPr id="5" name="Picture 4">
            <a:extLst>
              <a:ext uri="{FF2B5EF4-FFF2-40B4-BE49-F238E27FC236}">
                <a16:creationId xmlns:a16="http://schemas.microsoft.com/office/drawing/2014/main" id="{748B0B1A-1554-4A60-8014-C10868FA07C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42506" y="0"/>
            <a:ext cx="2485154" cy="1766623"/>
          </a:xfrm>
          <a:prstGeom prst="rect">
            <a:avLst/>
          </a:prstGeom>
        </p:spPr>
      </p:pic>
    </p:spTree>
    <p:extLst>
      <p:ext uri="{BB962C8B-B14F-4D97-AF65-F5344CB8AC3E}">
        <p14:creationId xmlns:p14="http://schemas.microsoft.com/office/powerpoint/2010/main" val="3171617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latin typeface="Century Gothic" panose="020B0502020202020204" pitchFamily="34" charset="0"/>
              </a:rPr>
              <a:t>The Cone of Learning</a:t>
            </a:r>
          </a:p>
        </p:txBody>
      </p:sp>
      <p:sp>
        <p:nvSpPr>
          <p:cNvPr id="6" name="Content Placeholder 5"/>
          <p:cNvSpPr>
            <a:spLocks noGrp="1"/>
          </p:cNvSpPr>
          <p:nvPr>
            <p:ph idx="1"/>
          </p:nvPr>
        </p:nvSpPr>
        <p:spPr>
          <a:xfrm>
            <a:off x="609600" y="1417638"/>
            <a:ext cx="11487807" cy="4525963"/>
          </a:xfrm>
        </p:spPr>
        <p:txBody>
          <a:bodyPr>
            <a:normAutofit/>
          </a:bodyPr>
          <a:lstStyle/>
          <a:p>
            <a:r>
              <a:rPr lang="en-US" sz="3000" dirty="0">
                <a:latin typeface="Century Gothic" panose="020B0502020202020204" pitchFamily="34" charset="0"/>
              </a:rPr>
              <a:t>Study the following slide entitled The Cone of Learning.</a:t>
            </a:r>
          </a:p>
          <a:p>
            <a:pPr marL="0" indent="0">
              <a:buNone/>
            </a:pPr>
            <a:r>
              <a:rPr lang="en-US" sz="3000" b="1" dirty="0">
                <a:solidFill>
                  <a:srgbClr val="FF0000"/>
                </a:solidFill>
                <a:latin typeface="Century Gothic" panose="020B0502020202020204" pitchFamily="34" charset="0"/>
              </a:rPr>
              <a:t>				</a:t>
            </a:r>
            <a:r>
              <a:rPr lang="en-US" sz="4500" b="1" dirty="0">
                <a:solidFill>
                  <a:srgbClr val="FF0000"/>
                </a:solidFill>
                <a:latin typeface="Century Gothic" panose="020B0502020202020204" pitchFamily="34" charset="0"/>
              </a:rPr>
              <a:t>Questions </a:t>
            </a:r>
          </a:p>
          <a:p>
            <a:pPr marL="457200" indent="-457200">
              <a:buFont typeface="+mj-lt"/>
              <a:buAutoNum type="arabicPeriod"/>
            </a:pPr>
            <a:r>
              <a:rPr lang="en-US" sz="3000" dirty="0">
                <a:latin typeface="Century Gothic" panose="020B0502020202020204" pitchFamily="34" charset="0"/>
              </a:rPr>
              <a:t>Look at the percentages and determine where long term memory takes place.</a:t>
            </a:r>
          </a:p>
          <a:p>
            <a:pPr marL="457200" indent="-457200">
              <a:buFont typeface="+mj-lt"/>
              <a:buAutoNum type="arabicPeriod"/>
            </a:pPr>
            <a:r>
              <a:rPr lang="en-US" sz="3000" dirty="0">
                <a:latin typeface="Century Gothic" panose="020B0502020202020204" pitchFamily="34" charset="0"/>
              </a:rPr>
              <a:t>How should you structure your lesson plans to  ensure the learning is being transferred to your students in their long term memory-not just for the test, but for life? </a:t>
            </a:r>
          </a:p>
          <a:p>
            <a:pPr marL="461772">
              <a:buFont typeface="+mj-lt"/>
              <a:buAutoNum type="arabicPeriod"/>
            </a:pPr>
            <a:endParaRPr lang="en-US" sz="3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11</a:t>
            </a:fld>
            <a:endParaRPr kumimoji="0" lang="en-US" dirty="0"/>
          </a:p>
        </p:txBody>
      </p:sp>
    </p:spTree>
    <p:extLst>
      <p:ext uri="{BB962C8B-B14F-4D97-AF65-F5344CB8AC3E}">
        <p14:creationId xmlns:p14="http://schemas.microsoft.com/office/powerpoint/2010/main" val="1872421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12</a:t>
            </a:fld>
            <a:endParaRPr kumimoji="0" lang="en-US" dirty="0"/>
          </a:p>
        </p:txBody>
      </p:sp>
      <p:pic>
        <p:nvPicPr>
          <p:cNvPr id="1026" name="Picture 2" descr="Image result for The cone of learn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5018" y="262758"/>
            <a:ext cx="11205151" cy="61485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5901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400" b="1" dirty="0">
                <a:solidFill>
                  <a:srgbClr val="FFFF00"/>
                </a:solidFill>
                <a:latin typeface="Century Gothic" panose="020B0502020202020204" pitchFamily="34" charset="0"/>
              </a:rPr>
              <a:t>Learning Theories</a:t>
            </a:r>
          </a:p>
        </p:txBody>
      </p:sp>
      <p:sp>
        <p:nvSpPr>
          <p:cNvPr id="2" name="Slide Number Placeholder 1"/>
          <p:cNvSpPr>
            <a:spLocks noGrp="1"/>
          </p:cNvSpPr>
          <p:nvPr>
            <p:ph type="sldNum" sz="quarter" idx="12"/>
          </p:nvPr>
        </p:nvSpPr>
        <p:spPr/>
        <p:txBody>
          <a:bodyPr/>
          <a:lstStyle/>
          <a:p>
            <a:fld id="{9648F39E-9C37-485F-AC97-16BB4BDF9F49}" type="slidenum">
              <a:rPr kumimoji="0" lang="en-US" smtClean="0"/>
              <a:t>13</a:t>
            </a:fld>
            <a:endParaRPr kumimoji="0" lang="en-US" dirty="0"/>
          </a:p>
        </p:txBody>
      </p:sp>
      <p:sp>
        <p:nvSpPr>
          <p:cNvPr id="5" name="TextBox 4"/>
          <p:cNvSpPr txBox="1"/>
          <p:nvPr/>
        </p:nvSpPr>
        <p:spPr>
          <a:xfrm>
            <a:off x="209906" y="1269363"/>
            <a:ext cx="11772188" cy="4770537"/>
          </a:xfrm>
          <a:prstGeom prst="rect">
            <a:avLst/>
          </a:prstGeom>
          <a:noFill/>
        </p:spPr>
        <p:txBody>
          <a:bodyPr wrap="square" rtlCol="0">
            <a:spAutoFit/>
          </a:bodyPr>
          <a:lstStyle/>
          <a:p>
            <a:pPr algn="ctr"/>
            <a:r>
              <a:rPr lang="en-US" sz="2400" b="1" dirty="0">
                <a:solidFill>
                  <a:srgbClr val="FF0000"/>
                </a:solidFill>
                <a:latin typeface="Century Gothic" panose="020B0502020202020204" pitchFamily="34" charset="0"/>
              </a:rPr>
              <a:t>Barriers to learning in the classroom</a:t>
            </a:r>
          </a:p>
          <a:p>
            <a:endParaRPr lang="en-US" sz="2000" dirty="0">
              <a:latin typeface="Century Gothic" panose="020B0502020202020204" pitchFamily="34" charset="0"/>
            </a:endParaRPr>
          </a:p>
          <a:p>
            <a:pPr marL="342900" indent="-342900">
              <a:buAutoNum type="arabicPeriod"/>
            </a:pPr>
            <a:r>
              <a:rPr lang="en-US" sz="2000" b="1" dirty="0">
                <a:solidFill>
                  <a:srgbClr val="0070C0"/>
                </a:solidFill>
                <a:latin typeface="Century Gothic" panose="020B0502020202020204" pitchFamily="34" charset="0"/>
              </a:rPr>
              <a:t>Socio Economic Barriers </a:t>
            </a:r>
            <a:r>
              <a:rPr lang="en-US" sz="2000" b="1" dirty="0">
                <a:latin typeface="Century Gothic" panose="020B0502020202020204" pitchFamily="34" charset="0"/>
              </a:rPr>
              <a:t>–</a:t>
            </a:r>
            <a:r>
              <a:rPr lang="en-US" sz="2000" dirty="0">
                <a:latin typeface="Century Gothic" panose="020B0502020202020204" pitchFamily="34" charset="0"/>
              </a:rPr>
              <a:t>Effective learning is influenced by availability of </a:t>
            </a:r>
          </a:p>
          <a:p>
            <a:r>
              <a:rPr lang="en-US" sz="2000" dirty="0">
                <a:latin typeface="Century Gothic" panose="020B0502020202020204" pitchFamily="34" charset="0"/>
              </a:rPr>
              <a:t>educational resources to meet student needs. </a:t>
            </a:r>
          </a:p>
          <a:p>
            <a:endParaRPr lang="en-US" sz="2000" dirty="0">
              <a:latin typeface="Century Gothic" panose="020B0502020202020204" pitchFamily="34" charset="0"/>
            </a:endParaRPr>
          </a:p>
          <a:p>
            <a:pPr marL="342900" indent="-342900">
              <a:buAutoNum type="arabicPeriod" startAt="2"/>
            </a:pPr>
            <a:r>
              <a:rPr lang="en-US" sz="2000" b="1" dirty="0">
                <a:solidFill>
                  <a:srgbClr val="0070C0"/>
                </a:solidFill>
                <a:latin typeface="Century Gothic" panose="020B0502020202020204" pitchFamily="34" charset="0"/>
              </a:rPr>
              <a:t>Social and Cultural Barriers </a:t>
            </a:r>
            <a:r>
              <a:rPr lang="en-US" sz="2000" b="1" dirty="0">
                <a:latin typeface="Century Gothic" panose="020B0502020202020204" pitchFamily="34" charset="0"/>
              </a:rPr>
              <a:t>– </a:t>
            </a:r>
            <a:r>
              <a:rPr lang="en-US" sz="2000" dirty="0">
                <a:latin typeface="Century Gothic" panose="020B0502020202020204" pitchFamily="34" charset="0"/>
              </a:rPr>
              <a:t>A child’s ability to interact socially with their peers </a:t>
            </a:r>
          </a:p>
          <a:p>
            <a:r>
              <a:rPr lang="en-US" sz="2000" dirty="0">
                <a:latin typeface="Century Gothic" panose="020B0502020202020204" pitchFamily="34" charset="0"/>
              </a:rPr>
              <a:t>has a significant impact on how they progress in the classroom</a:t>
            </a:r>
          </a:p>
          <a:p>
            <a:endParaRPr lang="en-US" sz="2000" b="1" dirty="0">
              <a:latin typeface="Century Gothic" panose="020B0502020202020204" pitchFamily="34" charset="0"/>
            </a:endParaRPr>
          </a:p>
          <a:p>
            <a:pPr marL="342900" indent="-342900">
              <a:buAutoNum type="arabicPeriod" startAt="3"/>
            </a:pPr>
            <a:r>
              <a:rPr lang="en-US" sz="2000" b="1" dirty="0">
                <a:solidFill>
                  <a:srgbClr val="0070C0"/>
                </a:solidFill>
                <a:latin typeface="Century Gothic" panose="020B0502020202020204" pitchFamily="34" charset="0"/>
              </a:rPr>
              <a:t>Emotional Factors </a:t>
            </a:r>
            <a:r>
              <a:rPr lang="en-US" sz="2000" dirty="0">
                <a:latin typeface="Century Gothic" panose="020B0502020202020204" pitchFamily="34" charset="0"/>
              </a:rPr>
              <a:t>– A student’s emotional wellbeing impacts their ability to </a:t>
            </a:r>
          </a:p>
          <a:p>
            <a:r>
              <a:rPr lang="en-US" sz="2000" dirty="0">
                <a:latin typeface="Century Gothic" panose="020B0502020202020204" pitchFamily="34" charset="0"/>
              </a:rPr>
              <a:t>do well in school.</a:t>
            </a:r>
          </a:p>
          <a:p>
            <a:endParaRPr lang="en-US" sz="2000" b="1" dirty="0">
              <a:latin typeface="Century Gothic" panose="020B0502020202020204" pitchFamily="34" charset="0"/>
            </a:endParaRPr>
          </a:p>
          <a:p>
            <a:pPr marL="342900" indent="-342900">
              <a:buAutoNum type="arabicPeriod" startAt="4"/>
            </a:pPr>
            <a:r>
              <a:rPr lang="en-US" sz="2000" b="1" dirty="0">
                <a:solidFill>
                  <a:srgbClr val="0070C0"/>
                </a:solidFill>
                <a:latin typeface="Century Gothic" panose="020B0502020202020204" pitchFamily="34" charset="0"/>
              </a:rPr>
              <a:t>Personal issues </a:t>
            </a:r>
            <a:r>
              <a:rPr lang="en-US" sz="2000" dirty="0">
                <a:latin typeface="Century Gothic" panose="020B0502020202020204" pitchFamily="34" charset="0"/>
              </a:rPr>
              <a:t>– Difficulties like autism, Asperger’s syndrome or other learning difficulties impact student learning.</a:t>
            </a:r>
          </a:p>
          <a:p>
            <a:endParaRPr lang="en-US" sz="2000" b="1" dirty="0">
              <a:solidFill>
                <a:srgbClr val="0000FF"/>
              </a:solidFill>
              <a:latin typeface="Century Gothic" panose="020B0502020202020204" pitchFamily="34" charset="0"/>
            </a:endParaRPr>
          </a:p>
          <a:p>
            <a:r>
              <a:rPr lang="en-US" sz="2000" b="1" dirty="0">
                <a:solidFill>
                  <a:srgbClr val="0000FF"/>
                </a:solidFill>
                <a:latin typeface="Century Gothic" panose="020B0502020202020204" pitchFamily="34" charset="0"/>
              </a:rPr>
              <a:t>The number 1 barrier to learning is on the next slide!</a:t>
            </a:r>
          </a:p>
        </p:txBody>
      </p:sp>
    </p:spTree>
    <p:extLst>
      <p:ext uri="{BB962C8B-B14F-4D97-AF65-F5344CB8AC3E}">
        <p14:creationId xmlns:p14="http://schemas.microsoft.com/office/powerpoint/2010/main" val="49952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400" b="1" dirty="0">
                <a:solidFill>
                  <a:srgbClr val="FFFF00"/>
                </a:solidFill>
                <a:latin typeface="Century Gothic" panose="020B0502020202020204" pitchFamily="34" charset="0"/>
              </a:rPr>
              <a:t>Learning Theories</a:t>
            </a:r>
          </a:p>
        </p:txBody>
      </p:sp>
      <p:sp>
        <p:nvSpPr>
          <p:cNvPr id="2" name="Slide Number Placeholder 1"/>
          <p:cNvSpPr>
            <a:spLocks noGrp="1"/>
          </p:cNvSpPr>
          <p:nvPr>
            <p:ph type="sldNum" sz="quarter" idx="12"/>
          </p:nvPr>
        </p:nvSpPr>
        <p:spPr/>
        <p:txBody>
          <a:bodyPr/>
          <a:lstStyle/>
          <a:p>
            <a:fld id="{9648F39E-9C37-485F-AC97-16BB4BDF9F49}" type="slidenum">
              <a:rPr kumimoji="0" lang="en-US" smtClean="0"/>
              <a:t>14</a:t>
            </a:fld>
            <a:endParaRPr kumimoji="0" lang="en-US" dirty="0"/>
          </a:p>
        </p:txBody>
      </p:sp>
      <p:sp>
        <p:nvSpPr>
          <p:cNvPr id="5" name="TextBox 4"/>
          <p:cNvSpPr txBox="1"/>
          <p:nvPr/>
        </p:nvSpPr>
        <p:spPr>
          <a:xfrm>
            <a:off x="2303731" y="1746298"/>
            <a:ext cx="4281339" cy="369332"/>
          </a:xfrm>
          <a:prstGeom prst="rect">
            <a:avLst/>
          </a:prstGeom>
          <a:noFill/>
        </p:spPr>
        <p:txBody>
          <a:bodyPr wrap="square" rtlCol="0">
            <a:spAutoFit/>
          </a:bodyPr>
          <a:lstStyle/>
          <a:p>
            <a:endParaRPr lang="en-US" dirty="0"/>
          </a:p>
        </p:txBody>
      </p:sp>
      <p:pic>
        <p:nvPicPr>
          <p:cNvPr id="2050" name="Picture 2" descr="Image result for maslow's hierarchy of needs school projec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42466" y="1639829"/>
            <a:ext cx="8007689" cy="46008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32366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latin typeface="Century Gothic" panose="020B0502020202020204" pitchFamily="34" charset="0"/>
              </a:rPr>
              <a:t>Learning Theories</a:t>
            </a:r>
          </a:p>
        </p:txBody>
      </p:sp>
      <p:sp>
        <p:nvSpPr>
          <p:cNvPr id="3" name="Content Placeholder 2"/>
          <p:cNvSpPr>
            <a:spLocks noGrp="1"/>
          </p:cNvSpPr>
          <p:nvPr>
            <p:ph sz="half" idx="1"/>
          </p:nvPr>
        </p:nvSpPr>
        <p:spPr>
          <a:xfrm>
            <a:off x="1576551" y="1475600"/>
            <a:ext cx="9900745" cy="3942262"/>
          </a:xfrm>
        </p:spPr>
        <p:txBody>
          <a:bodyPr>
            <a:normAutofit/>
          </a:bodyPr>
          <a:lstStyle/>
          <a:p>
            <a:r>
              <a:rPr lang="en-US" sz="2400" dirty="0"/>
              <a:t>You can’t get to Bloom’s until you get through Maslow.   </a:t>
            </a:r>
          </a:p>
          <a:p>
            <a:r>
              <a:rPr lang="en-US" sz="2400" dirty="0">
                <a:solidFill>
                  <a:srgbClr val="7030A0"/>
                </a:solidFill>
              </a:rPr>
              <a:t>Is this statement true or false? explain your answer  </a:t>
            </a:r>
          </a:p>
        </p:txBody>
      </p:sp>
      <p:pic>
        <p:nvPicPr>
          <p:cNvPr id="6" name="Content Placeholder 5" descr="What the teacher needs? &lt;strong&gt;Students&lt;/strong&g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64834" y="2709149"/>
            <a:ext cx="6117566" cy="2882288"/>
          </a:xfrm>
        </p:spPr>
      </p:pic>
      <p:sp>
        <p:nvSpPr>
          <p:cNvPr id="5" name="Slide Number Placeholder 4"/>
          <p:cNvSpPr>
            <a:spLocks noGrp="1"/>
          </p:cNvSpPr>
          <p:nvPr>
            <p:ph type="sldNum" sz="quarter" idx="12"/>
          </p:nvPr>
        </p:nvSpPr>
        <p:spPr/>
        <p:txBody>
          <a:bodyPr/>
          <a:lstStyle/>
          <a:p>
            <a:fld id="{9648F39E-9C37-485F-AC97-16BB4BDF9F49}" type="slidenum">
              <a:rPr kumimoji="0" lang="en-US" smtClean="0"/>
              <a:t>15</a:t>
            </a:fld>
            <a:endParaRPr kumimoji="0" lang="en-US" dirty="0"/>
          </a:p>
        </p:txBody>
      </p:sp>
      <p:pic>
        <p:nvPicPr>
          <p:cNvPr id="7" name="Picture 6" descr="&lt;strong&gt;students&lt;/strong&g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195" y="3089606"/>
            <a:ext cx="4328467" cy="1890148"/>
          </a:xfrm>
          <a:prstGeom prst="rect">
            <a:avLst/>
          </a:prstGeom>
        </p:spPr>
      </p:pic>
    </p:spTree>
    <p:extLst>
      <p:ext uri="{BB962C8B-B14F-4D97-AF65-F5344CB8AC3E}">
        <p14:creationId xmlns:p14="http://schemas.microsoft.com/office/powerpoint/2010/main" val="4196445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1235074"/>
            <a:ext cx="5873750" cy="3908713"/>
          </a:xfrm>
          <a:prstGeom prst="rect">
            <a:avLst/>
          </a:prstGeom>
        </p:spPr>
      </p:pic>
    </p:spTree>
    <p:extLst>
      <p:ext uri="{BB962C8B-B14F-4D97-AF65-F5344CB8AC3E}">
        <p14:creationId xmlns:p14="http://schemas.microsoft.com/office/powerpoint/2010/main" val="3572498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400" dirty="0"/>
              <a:t>Learning Theories</a:t>
            </a:r>
          </a:p>
        </p:txBody>
      </p:sp>
      <p:sp>
        <p:nvSpPr>
          <p:cNvPr id="2" name="Slide Number Placeholder 1"/>
          <p:cNvSpPr>
            <a:spLocks noGrp="1"/>
          </p:cNvSpPr>
          <p:nvPr>
            <p:ph type="sldNum" sz="quarter" idx="12"/>
          </p:nvPr>
        </p:nvSpPr>
        <p:spPr/>
        <p:txBody>
          <a:bodyPr/>
          <a:lstStyle/>
          <a:p>
            <a:fld id="{9648F39E-9C37-485F-AC97-16BB4BDF9F49}" type="slidenum">
              <a:rPr kumimoji="0" lang="en-US" smtClean="0"/>
              <a:t>17</a:t>
            </a:fld>
            <a:endParaRPr kumimoji="0" lang="en-US" dirty="0"/>
          </a:p>
        </p:txBody>
      </p:sp>
      <p:sp>
        <p:nvSpPr>
          <p:cNvPr id="4" name="TextBox 3"/>
          <p:cNvSpPr txBox="1"/>
          <p:nvPr/>
        </p:nvSpPr>
        <p:spPr>
          <a:xfrm>
            <a:off x="2701635" y="1905000"/>
            <a:ext cx="7505989" cy="3539431"/>
          </a:xfrm>
          <a:prstGeom prst="rect">
            <a:avLst/>
          </a:prstGeom>
          <a:noFill/>
        </p:spPr>
        <p:txBody>
          <a:bodyPr wrap="square" rtlCol="0">
            <a:spAutoFit/>
          </a:bodyPr>
          <a:lstStyle/>
          <a:p>
            <a:pPr marL="285750" indent="-285750">
              <a:buFont typeface="Arial" panose="020B0604020202020204" pitchFamily="34" charset="0"/>
              <a:buChar char="•"/>
            </a:pPr>
            <a:r>
              <a:rPr lang="en-US" sz="2800" dirty="0"/>
              <a:t>Cognitive, emotional, and environmental influences, as well as prior experience, all play a part in how students learn and understand.</a:t>
            </a:r>
          </a:p>
          <a:p>
            <a:r>
              <a:rPr lang="en-US" sz="2800" dirty="0"/>
              <a:t>  </a:t>
            </a:r>
          </a:p>
          <a:p>
            <a:pPr marL="285750" indent="-285750">
              <a:buFont typeface="Arial" panose="020B0604020202020204" pitchFamily="34" charset="0"/>
              <a:buChar char="•"/>
            </a:pPr>
            <a:r>
              <a:rPr lang="en-US" sz="2800" dirty="0"/>
              <a:t>A students view of the world is acquired or modified based on how the student obtains and retains knowledge. </a:t>
            </a:r>
          </a:p>
        </p:txBody>
      </p:sp>
    </p:spTree>
    <p:extLst>
      <p:ext uri="{BB962C8B-B14F-4D97-AF65-F5344CB8AC3E}">
        <p14:creationId xmlns:p14="http://schemas.microsoft.com/office/powerpoint/2010/main" val="1174902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DD73B1-CA61-4E2F-81F1-21ED02264DDB}"/>
              </a:ext>
            </a:extLst>
          </p:cNvPr>
          <p:cNvPicPr>
            <a:picLocks noChangeAspect="1"/>
          </p:cNvPicPr>
          <p:nvPr/>
        </p:nvPicPr>
        <p:blipFill>
          <a:blip r:embed="rId3"/>
          <a:stretch>
            <a:fillRect/>
          </a:stretch>
        </p:blipFill>
        <p:spPr>
          <a:xfrm>
            <a:off x="0" y="0"/>
            <a:ext cx="12192000" cy="6868160"/>
          </a:xfrm>
          <a:prstGeom prst="rect">
            <a:avLst/>
          </a:prstGeom>
        </p:spPr>
      </p:pic>
      <p:sp>
        <p:nvSpPr>
          <p:cNvPr id="3" name="Title 2"/>
          <p:cNvSpPr>
            <a:spLocks noGrp="1"/>
          </p:cNvSpPr>
          <p:nvPr>
            <p:ph type="title"/>
          </p:nvPr>
        </p:nvSpPr>
        <p:spPr/>
        <p:txBody>
          <a:bodyPr>
            <a:noAutofit/>
          </a:bodyPr>
          <a:lstStyle/>
          <a:p>
            <a:pPr algn="r"/>
            <a:r>
              <a:rPr lang="en-US" sz="5400" b="1" dirty="0">
                <a:solidFill>
                  <a:schemeClr val="bg1"/>
                </a:solidFill>
                <a:latin typeface="Century Gothic" panose="020B0502020202020204" pitchFamily="34" charset="0"/>
              </a:rPr>
              <a:t>Learning Theories</a:t>
            </a:r>
          </a:p>
        </p:txBody>
      </p:sp>
      <p:sp>
        <p:nvSpPr>
          <p:cNvPr id="2" name="Slide Number Placeholder 1"/>
          <p:cNvSpPr>
            <a:spLocks noGrp="1"/>
          </p:cNvSpPr>
          <p:nvPr>
            <p:ph type="sldNum" sz="quarter" idx="12"/>
          </p:nvPr>
        </p:nvSpPr>
        <p:spPr/>
        <p:txBody>
          <a:bodyPr/>
          <a:lstStyle/>
          <a:p>
            <a:fld id="{9648F39E-9C37-485F-AC97-16BB4BDF9F49}" type="slidenum">
              <a:rPr kumimoji="0" lang="en-US" smtClean="0"/>
              <a:t>18</a:t>
            </a:fld>
            <a:endParaRPr kumimoji="0" lang="en-US" dirty="0"/>
          </a:p>
        </p:txBody>
      </p:sp>
      <p:sp>
        <p:nvSpPr>
          <p:cNvPr id="4" name="TextBox 3"/>
          <p:cNvSpPr txBox="1"/>
          <p:nvPr/>
        </p:nvSpPr>
        <p:spPr>
          <a:xfrm>
            <a:off x="320565" y="2058660"/>
            <a:ext cx="11550869" cy="4662815"/>
          </a:xfrm>
          <a:prstGeom prst="rect">
            <a:avLst/>
          </a:prstGeom>
          <a:noFill/>
        </p:spPr>
        <p:txBody>
          <a:bodyPr wrap="square" rtlCol="0">
            <a:spAutoFit/>
          </a:bodyPr>
          <a:lstStyle/>
          <a:p>
            <a:pPr algn="just"/>
            <a:r>
              <a:rPr lang="en-US" sz="2700" dirty="0">
                <a:solidFill>
                  <a:srgbClr val="09C2E7"/>
                </a:solidFill>
                <a:latin typeface="Century Gothic" panose="020B0502020202020204" pitchFamily="34" charset="0"/>
              </a:rPr>
              <a:t>Learning Theories are </a:t>
            </a:r>
            <a:r>
              <a:rPr lang="en-US" sz="2700" b="1" u="sng" dirty="0">
                <a:solidFill>
                  <a:srgbClr val="FFFF00"/>
                </a:solidFill>
                <a:latin typeface="Century Gothic" panose="020B0502020202020204" pitchFamily="34" charset="0"/>
              </a:rPr>
              <a:t>conceptual frameworks </a:t>
            </a:r>
            <a:r>
              <a:rPr lang="en-US" sz="2700" dirty="0">
                <a:solidFill>
                  <a:srgbClr val="09C2E7"/>
                </a:solidFill>
                <a:latin typeface="Century Gothic" panose="020B0502020202020204" pitchFamily="34" charset="0"/>
              </a:rPr>
              <a:t>that describe how information is  absorbed, processed, and retained during learning.</a:t>
            </a:r>
          </a:p>
          <a:p>
            <a:pPr algn="just"/>
            <a:endParaRPr lang="en-US" sz="2700" dirty="0">
              <a:solidFill>
                <a:srgbClr val="09C2E7"/>
              </a:solidFill>
              <a:latin typeface="Century Gothic" panose="020B0502020202020204" pitchFamily="34" charset="0"/>
            </a:endParaRPr>
          </a:p>
          <a:p>
            <a:pPr algn="just"/>
            <a:r>
              <a:rPr lang="en-US" sz="2700" dirty="0">
                <a:solidFill>
                  <a:srgbClr val="09C2E7"/>
                </a:solidFill>
                <a:latin typeface="Century Gothic" panose="020B0502020202020204" pitchFamily="34" charset="0"/>
              </a:rPr>
              <a:t>A </a:t>
            </a:r>
            <a:r>
              <a:rPr lang="en-US" sz="2700" b="1" u="sng" dirty="0">
                <a:solidFill>
                  <a:srgbClr val="FFFF00"/>
                </a:solidFill>
                <a:latin typeface="Century Gothic" panose="020B0502020202020204" pitchFamily="34" charset="0"/>
              </a:rPr>
              <a:t>conceptual framework </a:t>
            </a:r>
            <a:r>
              <a:rPr lang="en-US" sz="2700" dirty="0">
                <a:solidFill>
                  <a:srgbClr val="09C2E7"/>
                </a:solidFill>
                <a:latin typeface="Century Gothic" panose="020B0502020202020204" pitchFamily="34" charset="0"/>
              </a:rPr>
              <a:t>is used in research to outline possible courses of action or to present a preferred approach to an idea or thought.</a:t>
            </a:r>
          </a:p>
          <a:p>
            <a:pPr algn="just"/>
            <a:endParaRPr lang="en-US" sz="2700" dirty="0">
              <a:solidFill>
                <a:srgbClr val="09C2E7"/>
              </a:solidFill>
              <a:latin typeface="Century Gothic" panose="020B0502020202020204" pitchFamily="34" charset="0"/>
            </a:endParaRPr>
          </a:p>
          <a:p>
            <a:pPr algn="just"/>
            <a:r>
              <a:rPr lang="en-US" sz="2700" dirty="0">
                <a:solidFill>
                  <a:srgbClr val="09C2E7"/>
                </a:solidFill>
                <a:latin typeface="Century Gothic" panose="020B0502020202020204" pitchFamily="34" charset="0"/>
              </a:rPr>
              <a:t>A learning theory gives a teacher different ways to create a lesson based on their learner’s development.  </a:t>
            </a:r>
          </a:p>
          <a:p>
            <a:pPr algn="just"/>
            <a:endParaRPr lang="en-US" sz="2700" dirty="0">
              <a:solidFill>
                <a:srgbClr val="09C2E7"/>
              </a:solidFill>
              <a:latin typeface="Century Gothic" panose="020B0502020202020204" pitchFamily="34" charset="0"/>
            </a:endParaRPr>
          </a:p>
          <a:p>
            <a:pPr algn="just"/>
            <a:r>
              <a:rPr lang="en-US" sz="2700" dirty="0">
                <a:solidFill>
                  <a:srgbClr val="09C2E7"/>
                </a:solidFill>
                <a:latin typeface="Century Gothic" panose="020B0502020202020204" pitchFamily="34" charset="0"/>
              </a:rPr>
              <a:t>We will look at three learning theories.</a:t>
            </a:r>
          </a:p>
        </p:txBody>
      </p:sp>
    </p:spTree>
    <p:extLst>
      <p:ext uri="{BB962C8B-B14F-4D97-AF65-F5344CB8AC3E}">
        <p14:creationId xmlns:p14="http://schemas.microsoft.com/office/powerpoint/2010/main" val="3009261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A554B0-105F-4CA7-9AEF-22B6C6CE9FA7}"/>
              </a:ext>
            </a:extLst>
          </p:cNvPr>
          <p:cNvPicPr>
            <a:picLocks noChangeAspect="1"/>
          </p:cNvPicPr>
          <p:nvPr/>
        </p:nvPicPr>
        <p:blipFill>
          <a:blip r:embed="rId3"/>
          <a:stretch>
            <a:fillRect/>
          </a:stretch>
        </p:blipFill>
        <p:spPr>
          <a:xfrm>
            <a:off x="0" y="0"/>
            <a:ext cx="12192000" cy="6868160"/>
          </a:xfrm>
          <a:prstGeom prst="rect">
            <a:avLst/>
          </a:prstGeom>
        </p:spPr>
      </p:pic>
      <p:sp>
        <p:nvSpPr>
          <p:cNvPr id="2" name="Title 1"/>
          <p:cNvSpPr>
            <a:spLocks noGrp="1"/>
          </p:cNvSpPr>
          <p:nvPr>
            <p:ph type="title"/>
          </p:nvPr>
        </p:nvSpPr>
        <p:spPr/>
        <p:txBody>
          <a:bodyPr/>
          <a:lstStyle/>
          <a:p>
            <a:pPr algn="r"/>
            <a:r>
              <a:rPr lang="en-US" b="1" dirty="0">
                <a:solidFill>
                  <a:schemeClr val="bg1"/>
                </a:solidFill>
                <a:latin typeface="Century Gothic" panose="020B0502020202020204" pitchFamily="34" charset="0"/>
              </a:rPr>
              <a:t>Types of Learning Theories</a:t>
            </a:r>
          </a:p>
        </p:txBody>
      </p:sp>
      <p:sp>
        <p:nvSpPr>
          <p:cNvPr id="3" name="Content Placeholder 2"/>
          <p:cNvSpPr>
            <a:spLocks noGrp="1"/>
          </p:cNvSpPr>
          <p:nvPr>
            <p:ph sz="half" idx="1"/>
          </p:nvPr>
        </p:nvSpPr>
        <p:spPr>
          <a:xfrm>
            <a:off x="294289" y="2102068"/>
            <a:ext cx="5475889" cy="4481293"/>
          </a:xfrm>
          <a:solidFill>
            <a:srgbClr val="FFFF00"/>
          </a:solidFill>
          <a:ln>
            <a:solidFill>
              <a:srgbClr val="002060"/>
            </a:solidFill>
          </a:ln>
        </p:spPr>
        <p:txBody>
          <a:bodyPr>
            <a:noAutofit/>
          </a:bodyPr>
          <a:lstStyle/>
          <a:p>
            <a:r>
              <a:rPr lang="en-US" sz="3500" dirty="0">
                <a:latin typeface="Century Gothic" panose="020B0502020202020204" pitchFamily="34" charset="0"/>
              </a:rPr>
              <a:t> </a:t>
            </a:r>
            <a:r>
              <a:rPr lang="en-US" sz="3500" b="1" dirty="0">
                <a:latin typeface="Century Gothic" panose="020B0502020202020204" pitchFamily="34" charset="0"/>
              </a:rPr>
              <a:t>Behaviorist Learning Theory</a:t>
            </a:r>
          </a:p>
          <a:p>
            <a:pPr marL="0" indent="0">
              <a:buNone/>
            </a:pPr>
            <a:endParaRPr lang="en-US" sz="2200" b="1" u="sng" dirty="0">
              <a:latin typeface="Century Gothic" panose="020B0502020202020204" pitchFamily="34" charset="0"/>
            </a:endParaRPr>
          </a:p>
          <a:p>
            <a:r>
              <a:rPr lang="en-US" sz="3500" b="1" dirty="0">
                <a:latin typeface="Century Gothic" panose="020B0502020202020204" pitchFamily="34" charset="0"/>
              </a:rPr>
              <a:t>Cognitive Learning Theory</a:t>
            </a:r>
          </a:p>
          <a:p>
            <a:endParaRPr lang="en-US" sz="2200" b="1" dirty="0">
              <a:latin typeface="Century Gothic" panose="020B0502020202020204" pitchFamily="34" charset="0"/>
            </a:endParaRPr>
          </a:p>
          <a:p>
            <a:r>
              <a:rPr lang="en-US" sz="3500" b="1" dirty="0">
                <a:latin typeface="Century Gothic" panose="020B0502020202020204" pitchFamily="34" charset="0"/>
              </a:rPr>
              <a:t>Constructivist Learning Theory</a:t>
            </a:r>
          </a:p>
          <a:p>
            <a:endParaRPr lang="en-US" sz="3500" u="sng" dirty="0">
              <a:latin typeface="Century Gothic" panose="020B0502020202020204" pitchFamily="34" charset="0"/>
            </a:endParaRPr>
          </a:p>
        </p:txBody>
      </p:sp>
      <p:pic>
        <p:nvPicPr>
          <p:cNvPr id="6" name="Content Placeholder 5" descr="&lt;strong&gt;students&lt;/strong&gt; elementary school &lt;strong&gt;student&lt;/strong&gt; projects middle school &lt;strong&gt;student&lt;/strong&gt;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03238" y="2102067"/>
            <a:ext cx="4390278" cy="4382815"/>
          </a:xfrm>
        </p:spPr>
      </p:pic>
      <p:sp>
        <p:nvSpPr>
          <p:cNvPr id="5" name="Slide Number Placeholder 4"/>
          <p:cNvSpPr>
            <a:spLocks noGrp="1"/>
          </p:cNvSpPr>
          <p:nvPr>
            <p:ph type="sldNum" sz="quarter" idx="12"/>
          </p:nvPr>
        </p:nvSpPr>
        <p:spPr/>
        <p:txBody>
          <a:bodyPr/>
          <a:lstStyle/>
          <a:p>
            <a:fld id="{9648F39E-9C37-485F-AC97-16BB4BDF9F49}" type="slidenum">
              <a:rPr kumimoji="0" lang="en-US" smtClean="0"/>
              <a:t>19</a:t>
            </a:fld>
            <a:endParaRPr kumimoji="0" lang="en-US" dirty="0"/>
          </a:p>
        </p:txBody>
      </p:sp>
    </p:spTree>
    <p:extLst>
      <p:ext uri="{BB962C8B-B14F-4D97-AF65-F5344CB8AC3E}">
        <p14:creationId xmlns:p14="http://schemas.microsoft.com/office/powerpoint/2010/main" val="12320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latin typeface="Century Gothic" panose="020B0502020202020204" pitchFamily="34" charset="0"/>
              </a:rPr>
              <a:t>Introductions</a:t>
            </a:r>
          </a:p>
        </p:txBody>
      </p:sp>
      <p:sp>
        <p:nvSpPr>
          <p:cNvPr id="3" name="Content Placeholder 2"/>
          <p:cNvSpPr>
            <a:spLocks noGrp="1"/>
          </p:cNvSpPr>
          <p:nvPr>
            <p:ph idx="1"/>
          </p:nvPr>
        </p:nvSpPr>
        <p:spPr/>
        <p:txBody>
          <a:bodyPr>
            <a:normAutofit/>
          </a:bodyPr>
          <a:lstStyle/>
          <a:p>
            <a:r>
              <a:rPr lang="en-US" sz="3200" b="1" dirty="0">
                <a:latin typeface="Century Gothic" panose="020B0502020202020204" pitchFamily="34" charset="0"/>
              </a:rPr>
              <a:t>Erika Karam 	(</a:t>
            </a:r>
            <a:r>
              <a:rPr lang="en-US" sz="3200" b="1" dirty="0">
                <a:latin typeface="Century Gothic" panose="020B0502020202020204" pitchFamily="34" charset="0"/>
                <a:hlinkClick r:id="rId3"/>
              </a:rPr>
              <a:t>ekaram@dallasisd.org</a:t>
            </a:r>
            <a:r>
              <a:rPr lang="en-US" sz="3200" b="1" dirty="0">
                <a:latin typeface="Century Gothic" panose="020B0502020202020204" pitchFamily="34" charset="0"/>
              </a:rPr>
              <a:t>)</a:t>
            </a:r>
          </a:p>
          <a:p>
            <a:r>
              <a:rPr lang="en-US" sz="3200" b="1" dirty="0" err="1">
                <a:latin typeface="Century Gothic" panose="020B0502020202020204" pitchFamily="34" charset="0"/>
              </a:rPr>
              <a:t>Julisa</a:t>
            </a:r>
            <a:r>
              <a:rPr lang="en-US" sz="3200" b="1" dirty="0">
                <a:latin typeface="Century Gothic" panose="020B0502020202020204" pitchFamily="34" charset="0"/>
              </a:rPr>
              <a:t> Martinez 	(</a:t>
            </a:r>
            <a:r>
              <a:rPr lang="en-US" sz="3200" b="1" dirty="0">
                <a:latin typeface="Century Gothic" panose="020B0502020202020204" pitchFamily="34" charset="0"/>
                <a:hlinkClick r:id="rId4"/>
              </a:rPr>
              <a:t>julmartinez@dallasisd.org</a:t>
            </a:r>
            <a:r>
              <a:rPr lang="en-US" sz="3200" b="1" dirty="0">
                <a:latin typeface="Century Gothic" panose="020B0502020202020204" pitchFamily="34" charset="0"/>
              </a:rPr>
              <a:t>)</a:t>
            </a:r>
          </a:p>
          <a:p>
            <a:r>
              <a:rPr lang="en-US" sz="3200" b="1" dirty="0">
                <a:latin typeface="Century Gothic" panose="020B0502020202020204" pitchFamily="34" charset="0"/>
              </a:rPr>
              <a:t>Lesya </a:t>
            </a:r>
            <a:r>
              <a:rPr lang="en-US" sz="3200" b="1" dirty="0" err="1">
                <a:latin typeface="Century Gothic" panose="020B0502020202020204" pitchFamily="34" charset="0"/>
              </a:rPr>
              <a:t>Yakovuk</a:t>
            </a:r>
            <a:r>
              <a:rPr lang="en-US" sz="3200" b="1" dirty="0">
                <a:latin typeface="Century Gothic" panose="020B0502020202020204" pitchFamily="34" charset="0"/>
              </a:rPr>
              <a:t> 	(</a:t>
            </a:r>
            <a:r>
              <a:rPr lang="en-US" sz="3200" b="1" dirty="0">
                <a:latin typeface="Century Gothic" panose="020B0502020202020204" pitchFamily="34" charset="0"/>
                <a:hlinkClick r:id="rId5"/>
              </a:rPr>
              <a:t>lyakovuk@dallasisd.org</a:t>
            </a:r>
            <a:r>
              <a:rPr lang="en-US" sz="3200" b="1" dirty="0">
                <a:latin typeface="Century Gothic" panose="020B0502020202020204" pitchFamily="34" charset="0"/>
              </a:rPr>
              <a:t>)</a:t>
            </a:r>
          </a:p>
          <a:p>
            <a:endParaRPr lang="en-US" sz="3200" b="1" dirty="0">
              <a:latin typeface="Century Gothic" panose="020B0502020202020204" pitchFamily="34" charset="0"/>
            </a:endParaRPr>
          </a:p>
        </p:txBody>
      </p:sp>
    </p:spTree>
    <p:extLst>
      <p:ext uri="{BB962C8B-B14F-4D97-AF65-F5344CB8AC3E}">
        <p14:creationId xmlns:p14="http://schemas.microsoft.com/office/powerpoint/2010/main" val="3938549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4FB481-EEF2-41E8-B0CE-9DE78A4F9150}"/>
              </a:ext>
            </a:extLst>
          </p:cNvPr>
          <p:cNvPicPr>
            <a:picLocks noChangeAspect="1"/>
          </p:cNvPicPr>
          <p:nvPr/>
        </p:nvPicPr>
        <p:blipFill>
          <a:blip r:embed="rId5"/>
          <a:stretch>
            <a:fillRect/>
          </a:stretch>
        </p:blipFill>
        <p:spPr>
          <a:xfrm>
            <a:off x="0" y="0"/>
            <a:ext cx="12192000" cy="6868160"/>
          </a:xfrm>
          <a:prstGeom prst="rect">
            <a:avLst/>
          </a:prstGeom>
        </p:spPr>
      </p:pic>
      <p:sp>
        <p:nvSpPr>
          <p:cNvPr id="2" name="Title 1"/>
          <p:cNvSpPr>
            <a:spLocks noGrp="1"/>
          </p:cNvSpPr>
          <p:nvPr>
            <p:ph type="title"/>
          </p:nvPr>
        </p:nvSpPr>
        <p:spPr/>
        <p:txBody>
          <a:bodyPr/>
          <a:lstStyle/>
          <a:p>
            <a:pPr algn="r"/>
            <a:r>
              <a:rPr lang="en-US" b="1" dirty="0">
                <a:solidFill>
                  <a:schemeClr val="bg1"/>
                </a:solidFill>
                <a:latin typeface="Century Gothic" panose="020B0502020202020204" pitchFamily="34" charset="0"/>
              </a:rPr>
              <a:t>Teaching Johnny  </a:t>
            </a:r>
          </a:p>
        </p:txBody>
      </p:sp>
      <p:pic>
        <p:nvPicPr>
          <p:cNvPr id="4" name="6uhB9mALl1I"/>
          <p:cNvPicPr>
            <a:picLocks noGrp="1" noRot="1" noChangeAspect="1"/>
          </p:cNvPicPr>
          <p:nvPr>
            <p:ph idx="1"/>
            <a:videoFile r:link="rId1"/>
            <p:extLst>
              <p:ext uri="{DAA4B4D4-6D71-4841-9C94-3DE7FCFB9230}">
                <p14:media xmlns:p14="http://schemas.microsoft.com/office/powerpoint/2010/main" r:link="rId2"/>
              </p:ext>
            </p:extLst>
          </p:nvPr>
        </p:nvPicPr>
        <p:blipFill>
          <a:blip r:embed="rId6"/>
          <a:stretch>
            <a:fillRect/>
          </a:stretch>
        </p:blipFill>
        <p:spPr>
          <a:xfrm>
            <a:off x="5200486" y="1632827"/>
            <a:ext cx="6303962" cy="4727575"/>
          </a:xfrm>
          <a:prstGeom prst="rect">
            <a:avLst/>
          </a:prstGeom>
          <a:ln>
            <a:solidFill>
              <a:srgbClr val="FFFF00"/>
            </a:solidFill>
          </a:ln>
        </p:spPr>
      </p:pic>
    </p:spTree>
    <p:extLst>
      <p:ext uri="{BB962C8B-B14F-4D97-AF65-F5344CB8AC3E}">
        <p14:creationId xmlns:p14="http://schemas.microsoft.com/office/powerpoint/2010/main" val="760760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5134BF-B058-48DA-8851-06E47E280227}"/>
              </a:ext>
            </a:extLst>
          </p:cNvPr>
          <p:cNvPicPr>
            <a:picLocks noChangeAspect="1"/>
          </p:cNvPicPr>
          <p:nvPr/>
        </p:nvPicPr>
        <p:blipFill>
          <a:blip r:embed="rId3"/>
          <a:stretch>
            <a:fillRect/>
          </a:stretch>
        </p:blipFill>
        <p:spPr>
          <a:xfrm>
            <a:off x="0" y="0"/>
            <a:ext cx="12192000" cy="6868160"/>
          </a:xfrm>
          <a:prstGeom prst="rect">
            <a:avLst/>
          </a:prstGeom>
        </p:spPr>
      </p:pic>
      <p:sp>
        <p:nvSpPr>
          <p:cNvPr id="2" name="Title 1"/>
          <p:cNvSpPr>
            <a:spLocks noGrp="1"/>
          </p:cNvSpPr>
          <p:nvPr>
            <p:ph type="title"/>
          </p:nvPr>
        </p:nvSpPr>
        <p:spPr/>
        <p:txBody>
          <a:bodyPr>
            <a:normAutofit/>
          </a:bodyPr>
          <a:lstStyle/>
          <a:p>
            <a:pPr algn="r"/>
            <a:r>
              <a:rPr lang="en-US" sz="5400" b="1" dirty="0">
                <a:solidFill>
                  <a:schemeClr val="bg1"/>
                </a:solidFill>
                <a:latin typeface="Century Gothic" panose="020B0502020202020204" pitchFamily="34" charset="0"/>
              </a:rPr>
              <a:t>Behaviorist Theory</a:t>
            </a:r>
          </a:p>
        </p:txBody>
      </p:sp>
      <p:sp>
        <p:nvSpPr>
          <p:cNvPr id="3" name="Content Placeholder 2"/>
          <p:cNvSpPr>
            <a:spLocks noGrp="1"/>
          </p:cNvSpPr>
          <p:nvPr>
            <p:ph sz="half" idx="1"/>
          </p:nvPr>
        </p:nvSpPr>
        <p:spPr/>
        <p:txBody>
          <a:bodyPr>
            <a:normAutofit/>
          </a:bodyPr>
          <a:lstStyle/>
          <a:p>
            <a:endParaRPr lang="en-US" dirty="0"/>
          </a:p>
          <a:p>
            <a:pPr marL="118872" indent="0">
              <a:buNone/>
            </a:pP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21</a:t>
            </a:fld>
            <a:endParaRPr kumimoji="0" lang="en-US" dirty="0"/>
          </a:p>
        </p:txBody>
      </p:sp>
      <p:sp>
        <p:nvSpPr>
          <p:cNvPr id="6" name="TextBox 5"/>
          <p:cNvSpPr txBox="1"/>
          <p:nvPr/>
        </p:nvSpPr>
        <p:spPr>
          <a:xfrm>
            <a:off x="388578" y="2320535"/>
            <a:ext cx="3618660" cy="2554545"/>
          </a:xfrm>
          <a:prstGeom prst="rect">
            <a:avLst/>
          </a:prstGeom>
          <a:noFill/>
        </p:spPr>
        <p:txBody>
          <a:bodyPr wrap="square" rtlCol="0">
            <a:spAutoFit/>
          </a:bodyPr>
          <a:lstStyle/>
          <a:p>
            <a:pPr algn="ctr"/>
            <a:r>
              <a:rPr lang="en-US" sz="3200" b="1" dirty="0">
                <a:solidFill>
                  <a:schemeClr val="bg1"/>
                </a:solidFill>
              </a:rPr>
              <a:t>       </a:t>
            </a:r>
            <a:r>
              <a:rPr lang="en-US" sz="3200" b="1" u="sng" dirty="0">
                <a:solidFill>
                  <a:schemeClr val="bg1"/>
                </a:solidFill>
              </a:rPr>
              <a:t>Key Idea</a:t>
            </a:r>
          </a:p>
          <a:p>
            <a:pPr algn="ctr"/>
            <a:endParaRPr lang="en-US" sz="3200" b="1" u="sng" dirty="0">
              <a:solidFill>
                <a:schemeClr val="bg1"/>
              </a:solidFill>
            </a:endParaRPr>
          </a:p>
          <a:p>
            <a:pPr algn="ctr"/>
            <a:r>
              <a:rPr lang="en-US" sz="2400" b="1" dirty="0">
                <a:solidFill>
                  <a:schemeClr val="bg1"/>
                </a:solidFill>
              </a:rPr>
              <a:t>The theory assumes all behaviors are reflexes or consequences to a stimulus.</a:t>
            </a:r>
            <a:endParaRPr lang="en-US" sz="2400" b="1" dirty="0">
              <a:solidFill>
                <a:srgbClr val="FFFF00"/>
              </a:solidFill>
            </a:endParaRPr>
          </a:p>
        </p:txBody>
      </p:sp>
      <p:sp>
        <p:nvSpPr>
          <p:cNvPr id="9" name="Rectangle 3"/>
          <p:cNvSpPr txBox="1">
            <a:spLocks noChangeArrowheads="1"/>
          </p:cNvSpPr>
          <p:nvPr/>
        </p:nvSpPr>
        <p:spPr>
          <a:xfrm>
            <a:off x="4312038" y="2405300"/>
            <a:ext cx="7733524" cy="3773241"/>
          </a:xfrm>
          <a:prstGeom prst="rect">
            <a:avLst/>
          </a:prstGeom>
        </p:spPr>
        <p:txBody>
          <a:bodyPr vert="horz" lIns="91440" tIns="45720" rIns="91440" bIns="45720" rtlCol="0">
            <a:normAutofit/>
          </a:bodyPr>
          <a:lstStyle/>
          <a:p>
            <a:pPr>
              <a:spcBef>
                <a:spcPct val="20000"/>
              </a:spcBef>
              <a:defRPr/>
            </a:pPr>
            <a:r>
              <a:rPr lang="en-US" sz="3500" dirty="0">
                <a:solidFill>
                  <a:srgbClr val="FFFF00"/>
                </a:solidFill>
                <a:latin typeface="Century Gothic" panose="020B0502020202020204" pitchFamily="34" charset="0"/>
              </a:rPr>
              <a:t>1.  Students are passive learners</a:t>
            </a:r>
          </a:p>
          <a:p>
            <a:pPr>
              <a:spcBef>
                <a:spcPct val="20000"/>
              </a:spcBef>
              <a:defRPr/>
            </a:pPr>
            <a:r>
              <a:rPr lang="en-US" sz="3500" dirty="0">
                <a:solidFill>
                  <a:srgbClr val="FFFF00"/>
                </a:solidFill>
                <a:latin typeface="Century Gothic" panose="020B0502020202020204" pitchFamily="34" charset="0"/>
              </a:rPr>
              <a:t>2. Learning through observation</a:t>
            </a:r>
          </a:p>
          <a:p>
            <a:pPr>
              <a:spcBef>
                <a:spcPct val="20000"/>
              </a:spcBef>
              <a:defRPr/>
            </a:pPr>
            <a:r>
              <a:rPr lang="en-US" sz="3500" dirty="0">
                <a:solidFill>
                  <a:srgbClr val="FFFF00"/>
                </a:solidFill>
                <a:latin typeface="Century Gothic" panose="020B0502020202020204" pitchFamily="34" charset="0"/>
              </a:rPr>
              <a:t>3. Student behavior is a blank slate</a:t>
            </a:r>
          </a:p>
          <a:p>
            <a:pPr marL="514350" indent="-514350">
              <a:spcBef>
                <a:spcPct val="20000"/>
              </a:spcBef>
              <a:buFontTx/>
              <a:buAutoNum type="arabicPeriod"/>
              <a:defRPr/>
            </a:pPr>
            <a:endParaRPr lang="en-US" sz="3500" dirty="0">
              <a:solidFill>
                <a:srgbClr val="FFFF00"/>
              </a:solidFill>
              <a:latin typeface="Century Gothic" panose="020B0502020202020204" pitchFamily="34" charset="0"/>
            </a:endParaRPr>
          </a:p>
        </p:txBody>
      </p:sp>
      <p:pic>
        <p:nvPicPr>
          <p:cNvPr id="10" name="Graphic 9" descr="Key">
            <a:extLst>
              <a:ext uri="{FF2B5EF4-FFF2-40B4-BE49-F238E27FC236}">
                <a16:creationId xmlns:a16="http://schemas.microsoft.com/office/drawing/2014/main" id="{C8D47AC1-1261-4920-997A-73DA96D0B3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898" y="2093719"/>
            <a:ext cx="1335281" cy="1335281"/>
          </a:xfrm>
          <a:prstGeom prst="rect">
            <a:avLst/>
          </a:prstGeom>
        </p:spPr>
      </p:pic>
    </p:spTree>
    <p:extLst>
      <p:ext uri="{BB962C8B-B14F-4D97-AF65-F5344CB8AC3E}">
        <p14:creationId xmlns:p14="http://schemas.microsoft.com/office/powerpoint/2010/main" val="3913868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098690-498D-493C-BF5F-D3BEC7356941}"/>
              </a:ext>
            </a:extLst>
          </p:cNvPr>
          <p:cNvPicPr>
            <a:picLocks noChangeAspect="1"/>
          </p:cNvPicPr>
          <p:nvPr/>
        </p:nvPicPr>
        <p:blipFill>
          <a:blip r:embed="rId2"/>
          <a:stretch>
            <a:fillRect/>
          </a:stretch>
        </p:blipFill>
        <p:spPr>
          <a:xfrm>
            <a:off x="0" y="-10160"/>
            <a:ext cx="12192000" cy="6868160"/>
          </a:xfrm>
          <a:prstGeom prst="rect">
            <a:avLst/>
          </a:prstGeom>
        </p:spPr>
      </p:pic>
      <p:sp>
        <p:nvSpPr>
          <p:cNvPr id="6" name="Title 5"/>
          <p:cNvSpPr>
            <a:spLocks noGrp="1"/>
          </p:cNvSpPr>
          <p:nvPr>
            <p:ph type="title"/>
          </p:nvPr>
        </p:nvSpPr>
        <p:spPr/>
        <p:txBody>
          <a:bodyPr/>
          <a:lstStyle/>
          <a:p>
            <a:pPr algn="r"/>
            <a:r>
              <a:rPr lang="en-US" b="1" dirty="0">
                <a:solidFill>
                  <a:schemeClr val="bg1"/>
                </a:solidFill>
                <a:latin typeface="Century Gothic" panose="020B0502020202020204" pitchFamily="34" charset="0"/>
              </a:rPr>
              <a:t>Behaviorist Theory</a:t>
            </a:r>
          </a:p>
        </p:txBody>
      </p:sp>
      <p:sp>
        <p:nvSpPr>
          <p:cNvPr id="7" name="Content Placeholder 6"/>
          <p:cNvSpPr>
            <a:spLocks noGrp="1"/>
          </p:cNvSpPr>
          <p:nvPr>
            <p:ph idx="1"/>
          </p:nvPr>
        </p:nvSpPr>
        <p:spPr>
          <a:xfrm>
            <a:off x="609600" y="2257699"/>
            <a:ext cx="11193517" cy="4682836"/>
          </a:xfrm>
        </p:spPr>
        <p:txBody>
          <a:bodyPr>
            <a:normAutofit/>
          </a:bodyPr>
          <a:lstStyle/>
          <a:p>
            <a:r>
              <a:rPr lang="en-US" sz="3500" dirty="0">
                <a:solidFill>
                  <a:srgbClr val="09C2E7"/>
                </a:solidFill>
                <a:latin typeface="Century Gothic" panose="020B0502020202020204" pitchFamily="34" charset="0"/>
              </a:rPr>
              <a:t>The theory that human behavior can be explained in terms of conditioning without regard to thoughts or feelings.  Behaviorism assumes that all behaviors are reflexes produced by stimuli or consequences like reinforcement. Stimulus/Response</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t>22</a:t>
            </a:fld>
            <a:endParaRPr kumimoji="0" lang="en-US" dirty="0"/>
          </a:p>
        </p:txBody>
      </p:sp>
    </p:spTree>
    <p:extLst>
      <p:ext uri="{BB962C8B-B14F-4D97-AF65-F5344CB8AC3E}">
        <p14:creationId xmlns:p14="http://schemas.microsoft.com/office/powerpoint/2010/main" val="2510061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CEE5B9-0792-4CFB-8194-EC1817974344}"/>
              </a:ext>
            </a:extLst>
          </p:cNvPr>
          <p:cNvPicPr>
            <a:picLocks noChangeAspect="1"/>
          </p:cNvPicPr>
          <p:nvPr/>
        </p:nvPicPr>
        <p:blipFill>
          <a:blip r:embed="rId2"/>
          <a:stretch>
            <a:fillRect/>
          </a:stretch>
        </p:blipFill>
        <p:spPr>
          <a:xfrm>
            <a:off x="0" y="-10160"/>
            <a:ext cx="12192000" cy="6868160"/>
          </a:xfrm>
          <a:prstGeom prst="rect">
            <a:avLst/>
          </a:prstGeom>
        </p:spPr>
      </p:pic>
      <p:sp>
        <p:nvSpPr>
          <p:cNvPr id="6" name="Title 5"/>
          <p:cNvSpPr>
            <a:spLocks noGrp="1"/>
          </p:cNvSpPr>
          <p:nvPr>
            <p:ph type="title"/>
          </p:nvPr>
        </p:nvSpPr>
        <p:spPr/>
        <p:txBody>
          <a:bodyPr/>
          <a:lstStyle/>
          <a:p>
            <a:pPr algn="r"/>
            <a:r>
              <a:rPr lang="en-US" b="1" dirty="0">
                <a:solidFill>
                  <a:schemeClr val="bg1"/>
                </a:solidFill>
                <a:latin typeface="Century Gothic" panose="020B0502020202020204" pitchFamily="34" charset="0"/>
              </a:rPr>
              <a:t>Behaviorist Theory</a:t>
            </a:r>
          </a:p>
        </p:txBody>
      </p:sp>
      <p:sp>
        <p:nvSpPr>
          <p:cNvPr id="7" name="Content Placeholder 6"/>
          <p:cNvSpPr>
            <a:spLocks noGrp="1"/>
          </p:cNvSpPr>
          <p:nvPr>
            <p:ph idx="1"/>
          </p:nvPr>
        </p:nvSpPr>
        <p:spPr>
          <a:xfrm>
            <a:off x="399393" y="2354316"/>
            <a:ext cx="11403724" cy="4046485"/>
          </a:xfrm>
        </p:spPr>
        <p:txBody>
          <a:bodyPr>
            <a:noAutofit/>
          </a:bodyPr>
          <a:lstStyle/>
          <a:p>
            <a:r>
              <a:rPr lang="en-US" sz="3500" dirty="0">
                <a:solidFill>
                  <a:srgbClr val="09C2E7"/>
                </a:solidFill>
                <a:latin typeface="Century Gothic" panose="020B0502020202020204" pitchFamily="34" charset="0"/>
              </a:rPr>
              <a:t>Behaviorism believes people learn through association and there are two types of associative learning:</a:t>
            </a:r>
          </a:p>
          <a:p>
            <a:pPr marL="118872" indent="0">
              <a:buNone/>
            </a:pPr>
            <a:endParaRPr lang="en-US" sz="3500" dirty="0">
              <a:solidFill>
                <a:srgbClr val="09C2E7"/>
              </a:solidFill>
              <a:latin typeface="Century Gothic" panose="020B0502020202020204" pitchFamily="34" charset="0"/>
            </a:endParaRPr>
          </a:p>
          <a:p>
            <a:pPr lvl="1">
              <a:buFont typeface="Arial" panose="020B0604020202020204" pitchFamily="34" charset="0"/>
              <a:buChar char="•"/>
            </a:pPr>
            <a:r>
              <a:rPr lang="en-US" sz="3500" dirty="0">
                <a:solidFill>
                  <a:srgbClr val="FFFF00"/>
                </a:solidFill>
                <a:latin typeface="Century Gothic" panose="020B0502020202020204" pitchFamily="34" charset="0"/>
              </a:rPr>
              <a:t>Classical  </a:t>
            </a:r>
          </a:p>
          <a:p>
            <a:pPr lvl="1">
              <a:buFont typeface="Arial" panose="020B0604020202020204" pitchFamily="34" charset="0"/>
              <a:buChar char="•"/>
            </a:pPr>
            <a:r>
              <a:rPr lang="en-US" sz="3500" dirty="0">
                <a:solidFill>
                  <a:srgbClr val="FFFF00"/>
                </a:solidFill>
                <a:latin typeface="Century Gothic" panose="020B0502020202020204" pitchFamily="34" charset="0"/>
              </a:rPr>
              <a:t>Operant</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t>23</a:t>
            </a:fld>
            <a:endParaRPr kumimoji="0" lang="en-US" dirty="0"/>
          </a:p>
        </p:txBody>
      </p:sp>
    </p:spTree>
    <p:extLst>
      <p:ext uri="{BB962C8B-B14F-4D97-AF65-F5344CB8AC3E}">
        <p14:creationId xmlns:p14="http://schemas.microsoft.com/office/powerpoint/2010/main" val="2645048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E101AD-9408-4C9F-ADF1-C2B212BB8B98}"/>
              </a:ext>
            </a:extLst>
          </p:cNvPr>
          <p:cNvPicPr>
            <a:picLocks noChangeAspect="1"/>
          </p:cNvPicPr>
          <p:nvPr/>
        </p:nvPicPr>
        <p:blipFill>
          <a:blip r:embed="rId2"/>
          <a:stretch>
            <a:fillRect/>
          </a:stretch>
        </p:blipFill>
        <p:spPr>
          <a:xfrm>
            <a:off x="0" y="-10160"/>
            <a:ext cx="12192000" cy="6868160"/>
          </a:xfrm>
          <a:prstGeom prst="rect">
            <a:avLst/>
          </a:prstGeom>
        </p:spPr>
      </p:pic>
      <p:sp>
        <p:nvSpPr>
          <p:cNvPr id="2" name="Title 1"/>
          <p:cNvSpPr>
            <a:spLocks noGrp="1"/>
          </p:cNvSpPr>
          <p:nvPr>
            <p:ph type="title"/>
          </p:nvPr>
        </p:nvSpPr>
        <p:spPr/>
        <p:txBody>
          <a:bodyPr/>
          <a:lstStyle/>
          <a:p>
            <a:pPr algn="r"/>
            <a:r>
              <a:rPr lang="en-US" b="1" dirty="0">
                <a:solidFill>
                  <a:schemeClr val="bg1"/>
                </a:solidFill>
                <a:latin typeface="Century Gothic" panose="020B0502020202020204" pitchFamily="34" charset="0"/>
              </a:rPr>
              <a:t>Behaviorist Theory</a:t>
            </a:r>
          </a:p>
        </p:txBody>
      </p:sp>
      <p:sp>
        <p:nvSpPr>
          <p:cNvPr id="3" name="Content Placeholder 2"/>
          <p:cNvSpPr>
            <a:spLocks noGrp="1"/>
          </p:cNvSpPr>
          <p:nvPr>
            <p:ph idx="1"/>
          </p:nvPr>
        </p:nvSpPr>
        <p:spPr>
          <a:xfrm>
            <a:off x="609600" y="2297724"/>
            <a:ext cx="11204028" cy="4103077"/>
          </a:xfrm>
        </p:spPr>
        <p:txBody>
          <a:bodyPr>
            <a:noAutofit/>
          </a:bodyPr>
          <a:lstStyle/>
          <a:p>
            <a:r>
              <a:rPr lang="en-US" sz="3500" b="1" dirty="0">
                <a:solidFill>
                  <a:srgbClr val="FFFF00"/>
                </a:solidFill>
                <a:latin typeface="Century Gothic" panose="020B0502020202020204" pitchFamily="34" charset="0"/>
              </a:rPr>
              <a:t>Classical Conditioning </a:t>
            </a:r>
            <a:r>
              <a:rPr lang="en-US" sz="3500" dirty="0">
                <a:solidFill>
                  <a:srgbClr val="FFFF00"/>
                </a:solidFill>
                <a:latin typeface="Century Gothic" panose="020B0502020202020204" pitchFamily="34" charset="0"/>
              </a:rPr>
              <a:t>– </a:t>
            </a:r>
            <a:r>
              <a:rPr lang="en-US" sz="3500" dirty="0">
                <a:solidFill>
                  <a:srgbClr val="09C2E7"/>
                </a:solidFill>
                <a:latin typeface="Century Gothic" panose="020B0502020202020204" pitchFamily="34" charset="0"/>
              </a:rPr>
              <a:t>Learning occurs through the associations between events.</a:t>
            </a:r>
          </a:p>
          <a:p>
            <a:pPr marL="118872" indent="0">
              <a:buNone/>
            </a:pPr>
            <a:endParaRPr lang="en-US" sz="3500" dirty="0">
              <a:solidFill>
                <a:srgbClr val="09C2E7"/>
              </a:solidFill>
              <a:latin typeface="Century Gothic" panose="020B0502020202020204" pitchFamily="34" charset="0"/>
            </a:endParaRPr>
          </a:p>
          <a:p>
            <a:r>
              <a:rPr lang="en-US" sz="3500" b="1" dirty="0">
                <a:solidFill>
                  <a:srgbClr val="FFFF00"/>
                </a:solidFill>
                <a:latin typeface="Century Gothic" panose="020B0502020202020204" pitchFamily="34" charset="0"/>
              </a:rPr>
              <a:t>Operant Conditioning </a:t>
            </a:r>
            <a:r>
              <a:rPr lang="en-US" sz="3500" dirty="0">
                <a:solidFill>
                  <a:srgbClr val="FFFF00"/>
                </a:solidFill>
                <a:latin typeface="Century Gothic" panose="020B0502020202020204" pitchFamily="34" charset="0"/>
              </a:rPr>
              <a:t>– </a:t>
            </a:r>
            <a:r>
              <a:rPr lang="en-US" sz="3500" dirty="0">
                <a:solidFill>
                  <a:srgbClr val="09C2E7"/>
                </a:solidFill>
                <a:latin typeface="Century Gothic" panose="020B0502020202020204" pitchFamily="34" charset="0"/>
              </a:rPr>
              <a:t>Learning occurs from consequences.  All behavior caused by external stimuli without consideration of internal mental status.</a:t>
            </a: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24</a:t>
            </a:fld>
            <a:endParaRPr kumimoji="0" lang="en-US" dirty="0"/>
          </a:p>
        </p:txBody>
      </p:sp>
    </p:spTree>
    <p:extLst>
      <p:ext uri="{BB962C8B-B14F-4D97-AF65-F5344CB8AC3E}">
        <p14:creationId xmlns:p14="http://schemas.microsoft.com/office/powerpoint/2010/main" val="3611555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8CC566-3E1E-4684-AF99-FEF2F2FF10D0}"/>
              </a:ext>
            </a:extLst>
          </p:cNvPr>
          <p:cNvPicPr>
            <a:picLocks noChangeAspect="1"/>
          </p:cNvPicPr>
          <p:nvPr/>
        </p:nvPicPr>
        <p:blipFill>
          <a:blip r:embed="rId3"/>
          <a:stretch>
            <a:fillRect/>
          </a:stretch>
        </p:blipFill>
        <p:spPr>
          <a:xfrm>
            <a:off x="0" y="-10160"/>
            <a:ext cx="12192000" cy="6868160"/>
          </a:xfrm>
          <a:prstGeom prst="rect">
            <a:avLst/>
          </a:prstGeom>
        </p:spPr>
      </p:pic>
      <p:sp>
        <p:nvSpPr>
          <p:cNvPr id="2" name="Title 1"/>
          <p:cNvSpPr>
            <a:spLocks noGrp="1"/>
          </p:cNvSpPr>
          <p:nvPr>
            <p:ph type="title"/>
          </p:nvPr>
        </p:nvSpPr>
        <p:spPr/>
        <p:txBody>
          <a:bodyPr/>
          <a:lstStyle/>
          <a:p>
            <a:pPr algn="r"/>
            <a:r>
              <a:rPr lang="en-US" b="1" dirty="0">
                <a:solidFill>
                  <a:schemeClr val="bg1"/>
                </a:solidFill>
                <a:latin typeface="Century Gothic" panose="020B0502020202020204" pitchFamily="34" charset="0"/>
              </a:rPr>
              <a:t>Classical Theorists</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t>25</a:t>
            </a:fld>
            <a:endParaRPr kumimoji="0" lang="en-US" dirty="0"/>
          </a:p>
        </p:txBody>
      </p:sp>
      <p:sp>
        <p:nvSpPr>
          <p:cNvPr id="7" name="TextBox 6"/>
          <p:cNvSpPr txBox="1"/>
          <p:nvPr/>
        </p:nvSpPr>
        <p:spPr>
          <a:xfrm>
            <a:off x="4172108" y="1469658"/>
            <a:ext cx="8019892" cy="5201424"/>
          </a:xfrm>
          <a:prstGeom prst="rect">
            <a:avLst/>
          </a:prstGeom>
          <a:noFill/>
        </p:spPr>
        <p:txBody>
          <a:bodyPr wrap="square" rtlCol="0">
            <a:spAutoFit/>
          </a:bodyPr>
          <a:lstStyle/>
          <a:p>
            <a:r>
              <a:rPr lang="en-US" sz="2000" dirty="0">
                <a:latin typeface="Century Gothic" panose="020B0502020202020204" pitchFamily="34" charset="0"/>
              </a:rPr>
              <a:t>1</a:t>
            </a:r>
            <a:r>
              <a:rPr lang="en-US" sz="2400" dirty="0">
                <a:latin typeface="Century Gothic" panose="020B0502020202020204" pitchFamily="34" charset="0"/>
              </a:rPr>
              <a:t>. </a:t>
            </a:r>
            <a:r>
              <a:rPr lang="en-US" sz="2400" b="1" dirty="0">
                <a:solidFill>
                  <a:srgbClr val="FFFF00"/>
                </a:solidFill>
                <a:latin typeface="Century Gothic" panose="020B0502020202020204" pitchFamily="34" charset="0"/>
              </a:rPr>
              <a:t>Pavlov</a:t>
            </a:r>
            <a:r>
              <a:rPr lang="en-US" sz="2400" dirty="0">
                <a:solidFill>
                  <a:srgbClr val="FFFF00"/>
                </a:solidFill>
                <a:latin typeface="Century Gothic" panose="020B0502020202020204" pitchFamily="34" charset="0"/>
              </a:rPr>
              <a:t>:  </a:t>
            </a:r>
            <a:r>
              <a:rPr lang="en-US" sz="2400" dirty="0">
                <a:solidFill>
                  <a:srgbClr val="09C2E7"/>
                </a:solidFill>
                <a:latin typeface="Century Gothic" panose="020B0502020202020204" pitchFamily="34" charset="0"/>
              </a:rPr>
              <a:t>Pavlov won the Nobel Prize for his experiments on dogs. </a:t>
            </a:r>
          </a:p>
          <a:p>
            <a:endParaRPr lang="en-US" sz="2000" dirty="0">
              <a:solidFill>
                <a:srgbClr val="09C2E7"/>
              </a:solidFill>
              <a:latin typeface="Century Gothic" panose="020B0502020202020204" pitchFamily="34" charset="0"/>
            </a:endParaRPr>
          </a:p>
          <a:p>
            <a:r>
              <a:rPr lang="en-US" sz="2400" dirty="0">
                <a:solidFill>
                  <a:srgbClr val="09C2E7"/>
                </a:solidFill>
                <a:latin typeface="Century Gothic" panose="020B0502020202020204" pitchFamily="34" charset="0"/>
              </a:rPr>
              <a:t>Pavlov’s dogs were classically conditioned to the stimulus (a bell) to  salivate even when there was no food visible.</a:t>
            </a:r>
          </a:p>
          <a:p>
            <a:r>
              <a:rPr lang="en-US" sz="2400" dirty="0">
                <a:solidFill>
                  <a:srgbClr val="09C2E7"/>
                </a:solidFill>
                <a:latin typeface="Century Gothic" panose="020B0502020202020204" pitchFamily="34" charset="0"/>
              </a:rPr>
              <a:t>Pavlov therefore demonstrated how stimulus-response bonds are formed.</a:t>
            </a:r>
          </a:p>
          <a:p>
            <a:r>
              <a:rPr lang="en-US" sz="2400" dirty="0">
                <a:solidFill>
                  <a:srgbClr val="09C2E7"/>
                </a:solidFill>
                <a:latin typeface="Century Gothic" panose="020B0502020202020204" pitchFamily="34" charset="0"/>
              </a:rPr>
              <a:t> </a:t>
            </a:r>
          </a:p>
          <a:p>
            <a:r>
              <a:rPr lang="en-US" sz="2400" dirty="0">
                <a:solidFill>
                  <a:srgbClr val="09C2E7"/>
                </a:solidFill>
                <a:latin typeface="Century Gothic" panose="020B0502020202020204" pitchFamily="34" charset="0"/>
              </a:rPr>
              <a:t>Many scientists  consider this to be the basic building blocks of learning.</a:t>
            </a:r>
          </a:p>
          <a:p>
            <a:r>
              <a:rPr lang="en-US" sz="2400" dirty="0">
                <a:solidFill>
                  <a:srgbClr val="09C2E7"/>
                </a:solidFill>
                <a:latin typeface="Century Gothic" panose="020B0502020202020204" pitchFamily="34" charset="0"/>
              </a:rPr>
              <a:t>  </a:t>
            </a:r>
          </a:p>
          <a:p>
            <a:r>
              <a:rPr lang="en-US" sz="2400" b="1" dirty="0">
                <a:solidFill>
                  <a:schemeClr val="bg1"/>
                </a:solidFill>
                <a:latin typeface="Century Gothic" panose="020B0502020202020204" pitchFamily="34" charset="0"/>
              </a:rPr>
              <a:t>What does this Nobel Prize Winning experiment have to do with your students? </a:t>
            </a:r>
          </a:p>
        </p:txBody>
      </p:sp>
      <p:pic>
        <p:nvPicPr>
          <p:cNvPr id="4" name="Picture 3">
            <a:extLst>
              <a:ext uri="{FF2B5EF4-FFF2-40B4-BE49-F238E27FC236}">
                <a16:creationId xmlns:a16="http://schemas.microsoft.com/office/drawing/2014/main" id="{9DCC5876-48F4-416D-B51F-2740D65695D5}"/>
              </a:ext>
            </a:extLst>
          </p:cNvPr>
          <p:cNvPicPr>
            <a:picLocks noChangeAspect="1"/>
          </p:cNvPicPr>
          <p:nvPr/>
        </p:nvPicPr>
        <p:blipFill>
          <a:blip r:embed="rId4"/>
          <a:stretch>
            <a:fillRect/>
          </a:stretch>
        </p:blipFill>
        <p:spPr>
          <a:xfrm>
            <a:off x="609600" y="2583268"/>
            <a:ext cx="3299422" cy="3344566"/>
          </a:xfrm>
          <a:prstGeom prst="rect">
            <a:avLst/>
          </a:prstGeom>
        </p:spPr>
      </p:pic>
    </p:spTree>
    <p:extLst>
      <p:ext uri="{BB962C8B-B14F-4D97-AF65-F5344CB8AC3E}">
        <p14:creationId xmlns:p14="http://schemas.microsoft.com/office/powerpoint/2010/main" val="2044582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97015B-11A6-483F-B552-38F3752C0580}"/>
              </a:ext>
            </a:extLst>
          </p:cNvPr>
          <p:cNvPicPr>
            <a:picLocks noChangeAspect="1"/>
          </p:cNvPicPr>
          <p:nvPr/>
        </p:nvPicPr>
        <p:blipFill>
          <a:blip r:embed="rId2"/>
          <a:stretch>
            <a:fillRect/>
          </a:stretch>
        </p:blipFill>
        <p:spPr>
          <a:xfrm>
            <a:off x="0" y="-10160"/>
            <a:ext cx="12192000" cy="6868160"/>
          </a:xfrm>
          <a:prstGeom prst="rect">
            <a:avLst/>
          </a:prstGeom>
        </p:spPr>
      </p:pic>
      <p:sp>
        <p:nvSpPr>
          <p:cNvPr id="2" name="Title 1"/>
          <p:cNvSpPr>
            <a:spLocks noGrp="1"/>
          </p:cNvSpPr>
          <p:nvPr>
            <p:ph type="title"/>
          </p:nvPr>
        </p:nvSpPr>
        <p:spPr/>
        <p:txBody>
          <a:bodyPr/>
          <a:lstStyle/>
          <a:p>
            <a:pPr algn="r"/>
            <a:r>
              <a:rPr lang="en-US" b="1" dirty="0">
                <a:solidFill>
                  <a:schemeClr val="bg1"/>
                </a:solidFill>
                <a:latin typeface="Century Gothic" panose="020B0502020202020204" pitchFamily="34" charset="0"/>
              </a:rPr>
              <a:t>Classical Theorist</a:t>
            </a:r>
          </a:p>
        </p:txBody>
      </p:sp>
      <p:sp>
        <p:nvSpPr>
          <p:cNvPr id="3" name="Content Placeholder 2"/>
          <p:cNvSpPr>
            <a:spLocks noGrp="1"/>
          </p:cNvSpPr>
          <p:nvPr>
            <p:ph idx="1"/>
          </p:nvPr>
        </p:nvSpPr>
        <p:spPr>
          <a:xfrm>
            <a:off x="75006" y="2262960"/>
            <a:ext cx="7093049" cy="4595040"/>
          </a:xfrm>
        </p:spPr>
        <p:txBody>
          <a:bodyPr>
            <a:normAutofit/>
          </a:bodyPr>
          <a:lstStyle/>
          <a:p>
            <a:r>
              <a:rPr lang="en-US" sz="2400" dirty="0">
                <a:solidFill>
                  <a:srgbClr val="09C2E7"/>
                </a:solidFill>
                <a:latin typeface="Century Gothic" panose="020B0502020202020204" pitchFamily="34" charset="0"/>
              </a:rPr>
              <a:t> </a:t>
            </a:r>
            <a:r>
              <a:rPr lang="en-US" sz="2400" b="1" dirty="0">
                <a:solidFill>
                  <a:srgbClr val="FFFF00"/>
                </a:solidFill>
                <a:latin typeface="Century Gothic" panose="020B0502020202020204" pitchFamily="34" charset="0"/>
              </a:rPr>
              <a:t>John Watson- </a:t>
            </a:r>
            <a:r>
              <a:rPr lang="en-US" sz="2400" dirty="0">
                <a:solidFill>
                  <a:srgbClr val="09C2E7"/>
                </a:solidFill>
                <a:latin typeface="Century Gothic" panose="020B0502020202020204" pitchFamily="34" charset="0"/>
              </a:rPr>
              <a:t>Further extended Pavlov’s work by applying it to humans. </a:t>
            </a:r>
          </a:p>
          <a:p>
            <a:pPr marL="0" indent="0">
              <a:buNone/>
            </a:pPr>
            <a:endParaRPr lang="en-US" sz="2400" dirty="0">
              <a:solidFill>
                <a:srgbClr val="09C2E7"/>
              </a:solidFill>
              <a:latin typeface="Century Gothic" panose="020B0502020202020204" pitchFamily="34" charset="0"/>
            </a:endParaRPr>
          </a:p>
          <a:p>
            <a:r>
              <a:rPr lang="en-US" sz="2400" dirty="0">
                <a:solidFill>
                  <a:srgbClr val="09C2E7"/>
                </a:solidFill>
                <a:latin typeface="Century Gothic" panose="020B0502020202020204" pitchFamily="34" charset="0"/>
              </a:rPr>
              <a:t>He taught an 11 month old to fear rats by associating a white rat with a loud noise. (Imagine this type of experiment occurring today)</a:t>
            </a:r>
          </a:p>
          <a:p>
            <a:pPr marL="0" indent="0">
              <a:buNone/>
            </a:pPr>
            <a:endParaRPr lang="en-US" sz="2400" dirty="0">
              <a:solidFill>
                <a:srgbClr val="09C2E7"/>
              </a:solidFill>
              <a:latin typeface="Century Gothic" panose="020B0502020202020204" pitchFamily="34" charset="0"/>
            </a:endParaRPr>
          </a:p>
          <a:p>
            <a:r>
              <a:rPr lang="en-US" sz="2400" dirty="0">
                <a:solidFill>
                  <a:srgbClr val="09C2E7"/>
                </a:solidFill>
                <a:latin typeface="Century Gothic" panose="020B0502020202020204" pitchFamily="34" charset="0"/>
              </a:rPr>
              <a:t>This type of classical conditioning suggested that behavior could be changed by using different types of stimuli.</a:t>
            </a: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26</a:t>
            </a:fld>
            <a:endParaRPr kumimoji="0" lang="en-US" dirty="0"/>
          </a:p>
        </p:txBody>
      </p:sp>
      <p:pic>
        <p:nvPicPr>
          <p:cNvPr id="6146" name="Picture 2" descr="Related image">
            <a:extLst>
              <a:ext uri="{FF2B5EF4-FFF2-40B4-BE49-F238E27FC236}">
                <a16:creationId xmlns:a16="http://schemas.microsoft.com/office/drawing/2014/main" id="{B364AA30-33C1-4F68-87C1-FBACCDDD0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752" y="2262960"/>
            <a:ext cx="4444348" cy="4086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323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9524E2-40C9-4B2C-922C-F5E3885F2DF9}"/>
              </a:ext>
            </a:extLst>
          </p:cNvPr>
          <p:cNvPicPr>
            <a:picLocks noChangeAspect="1"/>
          </p:cNvPicPr>
          <p:nvPr/>
        </p:nvPicPr>
        <p:blipFill>
          <a:blip r:embed="rId2"/>
          <a:stretch>
            <a:fillRect/>
          </a:stretch>
        </p:blipFill>
        <p:spPr>
          <a:xfrm>
            <a:off x="0" y="-10160"/>
            <a:ext cx="12192000" cy="6868160"/>
          </a:xfrm>
          <a:prstGeom prst="rect">
            <a:avLst/>
          </a:prstGeom>
        </p:spPr>
      </p:pic>
      <p:sp>
        <p:nvSpPr>
          <p:cNvPr id="2" name="Title 1"/>
          <p:cNvSpPr>
            <a:spLocks noGrp="1"/>
          </p:cNvSpPr>
          <p:nvPr>
            <p:ph type="title"/>
          </p:nvPr>
        </p:nvSpPr>
        <p:spPr/>
        <p:txBody>
          <a:bodyPr/>
          <a:lstStyle/>
          <a:p>
            <a:pPr algn="r"/>
            <a:r>
              <a:rPr lang="en-US" dirty="0">
                <a:solidFill>
                  <a:schemeClr val="bg1"/>
                </a:solidFill>
                <a:latin typeface="Century Gothic" panose="020B0502020202020204" pitchFamily="34" charset="0"/>
              </a:rPr>
              <a:t>Operant Theorist</a:t>
            </a:r>
          </a:p>
        </p:txBody>
      </p:sp>
      <p:sp>
        <p:nvSpPr>
          <p:cNvPr id="3" name="Content Placeholder 2"/>
          <p:cNvSpPr>
            <a:spLocks noGrp="1"/>
          </p:cNvSpPr>
          <p:nvPr>
            <p:ph idx="1"/>
          </p:nvPr>
        </p:nvSpPr>
        <p:spPr>
          <a:xfrm>
            <a:off x="4645572" y="1596006"/>
            <a:ext cx="7546428" cy="4553477"/>
          </a:xfrm>
        </p:spPr>
        <p:txBody>
          <a:bodyPr/>
          <a:lstStyle/>
          <a:p>
            <a:pPr marL="0" indent="0">
              <a:buNone/>
            </a:pPr>
            <a:endParaRPr lang="en-US" dirty="0">
              <a:solidFill>
                <a:srgbClr val="09C2E7"/>
              </a:solidFill>
              <a:latin typeface="Century Gothic" panose="020B0502020202020204" pitchFamily="34" charset="0"/>
            </a:endParaRPr>
          </a:p>
          <a:p>
            <a:r>
              <a:rPr lang="en-US" dirty="0">
                <a:solidFill>
                  <a:srgbClr val="FFFF00"/>
                </a:solidFill>
                <a:latin typeface="Century Gothic" panose="020B0502020202020204" pitchFamily="34" charset="0"/>
              </a:rPr>
              <a:t> </a:t>
            </a:r>
            <a:r>
              <a:rPr lang="en-US" sz="2400" b="1" dirty="0">
                <a:solidFill>
                  <a:srgbClr val="FFFF00"/>
                </a:solidFill>
                <a:latin typeface="Century Gothic" panose="020B0502020202020204" pitchFamily="34" charset="0"/>
              </a:rPr>
              <a:t>Thorndike</a:t>
            </a:r>
            <a:r>
              <a:rPr lang="en-US" sz="2400" dirty="0">
                <a:solidFill>
                  <a:srgbClr val="FFFF00"/>
                </a:solidFill>
                <a:latin typeface="Century Gothic" panose="020B0502020202020204" pitchFamily="34" charset="0"/>
              </a:rPr>
              <a:t> </a:t>
            </a:r>
            <a:r>
              <a:rPr lang="en-US" sz="2400" dirty="0">
                <a:solidFill>
                  <a:srgbClr val="09C2E7"/>
                </a:solidFill>
                <a:latin typeface="Century Gothic" panose="020B0502020202020204" pitchFamily="34" charset="0"/>
              </a:rPr>
              <a:t>studied the behavior of cats in a maze.</a:t>
            </a:r>
          </a:p>
          <a:p>
            <a:pPr marL="0" indent="0">
              <a:buNone/>
            </a:pPr>
            <a:endParaRPr lang="en-US" sz="2400" dirty="0">
              <a:solidFill>
                <a:srgbClr val="09C2E7"/>
              </a:solidFill>
              <a:latin typeface="Century Gothic" panose="020B0502020202020204" pitchFamily="34" charset="0"/>
            </a:endParaRPr>
          </a:p>
          <a:p>
            <a:r>
              <a:rPr lang="en-US" sz="2400" dirty="0">
                <a:solidFill>
                  <a:srgbClr val="09C2E7"/>
                </a:solidFill>
                <a:latin typeface="Century Gothic" panose="020B0502020202020204" pitchFamily="34" charset="0"/>
              </a:rPr>
              <a:t>His work led to the Law of Effect which stated that any behavior that is followed by a pleasant consequence is likely to be repeated.</a:t>
            </a:r>
          </a:p>
          <a:p>
            <a:pPr marL="0" indent="0">
              <a:buNone/>
            </a:pPr>
            <a:endParaRPr lang="en-US" sz="2400" dirty="0">
              <a:solidFill>
                <a:srgbClr val="09C2E7"/>
              </a:solidFill>
              <a:latin typeface="Century Gothic" panose="020B0502020202020204" pitchFamily="34" charset="0"/>
            </a:endParaRPr>
          </a:p>
          <a:p>
            <a:r>
              <a:rPr lang="en-US" sz="2400" dirty="0">
                <a:solidFill>
                  <a:srgbClr val="09C2E7"/>
                </a:solidFill>
                <a:latin typeface="Century Gothic" panose="020B0502020202020204" pitchFamily="34" charset="0"/>
              </a:rPr>
              <a:t>Any behavior that is followed by unpleasant consequences is likely to be stopped.</a:t>
            </a:r>
          </a:p>
          <a:p>
            <a:endParaRPr lang="en-US" dirty="0">
              <a:solidFill>
                <a:srgbClr val="09C2E7"/>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27</a:t>
            </a:fld>
            <a:endParaRPr kumimoji="0" lang="en-US" dirty="0"/>
          </a:p>
        </p:txBody>
      </p:sp>
      <p:pic>
        <p:nvPicPr>
          <p:cNvPr id="7" name="Picture 6">
            <a:extLst>
              <a:ext uri="{FF2B5EF4-FFF2-40B4-BE49-F238E27FC236}">
                <a16:creationId xmlns:a16="http://schemas.microsoft.com/office/drawing/2014/main" id="{1B2401D1-BE36-4BFD-B560-05BDD90BC37B}"/>
              </a:ext>
            </a:extLst>
          </p:cNvPr>
          <p:cNvPicPr>
            <a:picLocks noChangeAspect="1"/>
          </p:cNvPicPr>
          <p:nvPr/>
        </p:nvPicPr>
        <p:blipFill>
          <a:blip r:embed="rId3"/>
          <a:stretch>
            <a:fillRect/>
          </a:stretch>
        </p:blipFill>
        <p:spPr>
          <a:xfrm>
            <a:off x="441435" y="2649249"/>
            <a:ext cx="4021422" cy="2700517"/>
          </a:xfrm>
          <a:prstGeom prst="rect">
            <a:avLst/>
          </a:prstGeom>
        </p:spPr>
      </p:pic>
    </p:spTree>
    <p:extLst>
      <p:ext uri="{BB962C8B-B14F-4D97-AF65-F5344CB8AC3E}">
        <p14:creationId xmlns:p14="http://schemas.microsoft.com/office/powerpoint/2010/main" val="1389703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E9E7AC-09DD-4779-87E0-C0B8819DE80F}"/>
              </a:ext>
            </a:extLst>
          </p:cNvPr>
          <p:cNvPicPr>
            <a:picLocks noChangeAspect="1"/>
          </p:cNvPicPr>
          <p:nvPr/>
        </p:nvPicPr>
        <p:blipFill>
          <a:blip r:embed="rId2"/>
          <a:stretch>
            <a:fillRect/>
          </a:stretch>
        </p:blipFill>
        <p:spPr>
          <a:xfrm>
            <a:off x="0" y="-10160"/>
            <a:ext cx="12192000" cy="6868160"/>
          </a:xfrm>
          <a:prstGeom prst="rect">
            <a:avLst/>
          </a:prstGeom>
        </p:spPr>
      </p:pic>
      <p:sp>
        <p:nvSpPr>
          <p:cNvPr id="2" name="Title 1"/>
          <p:cNvSpPr>
            <a:spLocks noGrp="1"/>
          </p:cNvSpPr>
          <p:nvPr>
            <p:ph type="title"/>
          </p:nvPr>
        </p:nvSpPr>
        <p:spPr/>
        <p:txBody>
          <a:bodyPr/>
          <a:lstStyle/>
          <a:p>
            <a:pPr algn="r"/>
            <a:r>
              <a:rPr lang="en-US" b="1" dirty="0">
                <a:solidFill>
                  <a:schemeClr val="bg1"/>
                </a:solidFill>
                <a:latin typeface="Century Gothic" panose="020B0502020202020204" pitchFamily="34" charset="0"/>
              </a:rPr>
              <a:t>Operant Theorist</a:t>
            </a:r>
          </a:p>
        </p:txBody>
      </p:sp>
      <p:sp>
        <p:nvSpPr>
          <p:cNvPr id="3" name="Content Placeholder 2"/>
          <p:cNvSpPr>
            <a:spLocks noGrp="1"/>
          </p:cNvSpPr>
          <p:nvPr>
            <p:ph idx="1"/>
          </p:nvPr>
        </p:nvSpPr>
        <p:spPr>
          <a:xfrm>
            <a:off x="412770" y="1901863"/>
            <a:ext cx="11642596" cy="4553477"/>
          </a:xfrm>
        </p:spPr>
        <p:txBody>
          <a:bodyPr>
            <a:normAutofit/>
          </a:bodyPr>
          <a:lstStyle/>
          <a:p>
            <a:pPr marL="0" indent="0">
              <a:buNone/>
            </a:pPr>
            <a:endParaRPr lang="en-US" dirty="0">
              <a:solidFill>
                <a:srgbClr val="09C2E7"/>
              </a:solidFill>
              <a:latin typeface="Century Gothic" panose="020B0502020202020204" pitchFamily="34" charset="0"/>
            </a:endParaRPr>
          </a:p>
          <a:p>
            <a:r>
              <a:rPr lang="en-US" dirty="0">
                <a:solidFill>
                  <a:srgbClr val="09C2E7"/>
                </a:solidFill>
                <a:latin typeface="Century Gothic" panose="020B0502020202020204" pitchFamily="34" charset="0"/>
              </a:rPr>
              <a:t> </a:t>
            </a:r>
            <a:r>
              <a:rPr lang="en-US" sz="2400" b="1" dirty="0">
                <a:solidFill>
                  <a:srgbClr val="FFFF00"/>
                </a:solidFill>
                <a:latin typeface="Century Gothic" panose="020B0502020202020204" pitchFamily="34" charset="0"/>
              </a:rPr>
              <a:t>B.F. Skinner </a:t>
            </a:r>
            <a:r>
              <a:rPr lang="en-US" sz="2400" dirty="0">
                <a:solidFill>
                  <a:srgbClr val="FFFF00"/>
                </a:solidFill>
                <a:latin typeface="Century Gothic" panose="020B0502020202020204" pitchFamily="34" charset="0"/>
              </a:rPr>
              <a:t>- </a:t>
            </a:r>
            <a:r>
              <a:rPr lang="en-US" sz="2400" dirty="0">
                <a:solidFill>
                  <a:srgbClr val="09C2E7"/>
                </a:solidFill>
                <a:latin typeface="Century Gothic" panose="020B0502020202020204" pitchFamily="34" charset="0"/>
              </a:rPr>
              <a:t>Continued the work of Thorndike. Events that follow a response (pleasant or unpleasant) will increase or decrease the likelihood that the response will be repeated.</a:t>
            </a:r>
          </a:p>
          <a:p>
            <a:pPr marL="0" indent="0">
              <a:buNone/>
            </a:pPr>
            <a:endParaRPr lang="en-US" sz="2400" dirty="0">
              <a:solidFill>
                <a:srgbClr val="09C2E7"/>
              </a:solidFill>
              <a:latin typeface="Century Gothic" panose="020B0502020202020204" pitchFamily="34" charset="0"/>
            </a:endParaRPr>
          </a:p>
          <a:p>
            <a:r>
              <a:rPr lang="en-US" sz="2400" b="1" dirty="0">
                <a:solidFill>
                  <a:srgbClr val="FFFF00"/>
                </a:solidFill>
                <a:latin typeface="Century Gothic" panose="020B0502020202020204" pitchFamily="34" charset="0"/>
              </a:rPr>
              <a:t> B. F. Skinner</a:t>
            </a:r>
            <a:r>
              <a:rPr lang="en-US" sz="2400" dirty="0">
                <a:solidFill>
                  <a:srgbClr val="FFFF00"/>
                </a:solidFill>
                <a:latin typeface="Century Gothic" panose="020B0502020202020204" pitchFamily="34" charset="0"/>
              </a:rPr>
              <a:t> </a:t>
            </a:r>
            <a:r>
              <a:rPr lang="en-US" sz="2400" dirty="0">
                <a:solidFill>
                  <a:srgbClr val="09C2E7"/>
                </a:solidFill>
                <a:latin typeface="Century Gothic" panose="020B0502020202020204" pitchFamily="34" charset="0"/>
              </a:rPr>
              <a:t>was one of the most influential of American psychologists. A behaviorist, he developed the </a:t>
            </a:r>
            <a:r>
              <a:rPr lang="en-US" sz="2400" b="1" dirty="0">
                <a:solidFill>
                  <a:srgbClr val="FFFF00"/>
                </a:solidFill>
                <a:latin typeface="Century Gothic" panose="020B0502020202020204" pitchFamily="34" charset="0"/>
              </a:rPr>
              <a:t>theory</a:t>
            </a:r>
            <a:r>
              <a:rPr lang="en-US" sz="2400" dirty="0">
                <a:solidFill>
                  <a:srgbClr val="FFFF00"/>
                </a:solidFill>
                <a:latin typeface="Century Gothic" panose="020B0502020202020204" pitchFamily="34" charset="0"/>
              </a:rPr>
              <a:t> of operant conditioning</a:t>
            </a:r>
            <a:r>
              <a:rPr lang="en-US" sz="2400" dirty="0">
                <a:solidFill>
                  <a:srgbClr val="09C2E7"/>
                </a:solidFill>
                <a:latin typeface="Century Gothic" panose="020B0502020202020204" pitchFamily="34" charset="0"/>
              </a:rPr>
              <a:t> -- </a:t>
            </a:r>
            <a:r>
              <a:rPr lang="en-US" sz="2400" b="1" dirty="0">
                <a:solidFill>
                  <a:schemeClr val="bg1"/>
                </a:solidFill>
                <a:latin typeface="Century Gothic" panose="020B0502020202020204" pitchFamily="34" charset="0"/>
              </a:rPr>
              <a:t>the idea that behavior is determined by its consequences, be reinforcements or punishments, which make it more or less likely that the behavior will occur again.</a:t>
            </a:r>
          </a:p>
          <a:p>
            <a:endParaRPr lang="en-US" b="1" dirty="0">
              <a:solidFill>
                <a:schemeClr val="bg1"/>
              </a:solidFill>
              <a:latin typeface="Century Gothic" panose="020B0502020202020204" pitchFamily="34" charset="0"/>
            </a:endParaRPr>
          </a:p>
          <a:p>
            <a:endParaRPr lang="en-US" dirty="0">
              <a:solidFill>
                <a:srgbClr val="09C2E7"/>
              </a:solidFill>
              <a:latin typeface="Century Gothic" panose="020B0502020202020204" pitchFamily="34" charset="0"/>
            </a:endParaRPr>
          </a:p>
          <a:p>
            <a:endParaRPr lang="en-US" dirty="0">
              <a:solidFill>
                <a:srgbClr val="09C2E7"/>
              </a:solidFill>
              <a:latin typeface="Century Gothic" panose="020B0502020202020204" pitchFamily="34" charset="0"/>
            </a:endParaRPr>
          </a:p>
          <a:p>
            <a:pPr marL="0" indent="0">
              <a:buNone/>
            </a:pPr>
            <a:endParaRPr lang="en-US" dirty="0">
              <a:solidFill>
                <a:srgbClr val="09C2E7"/>
              </a:solidFill>
              <a:latin typeface="Century Gothic" panose="020B0502020202020204" pitchFamily="34" charset="0"/>
            </a:endParaRPr>
          </a:p>
          <a:p>
            <a:endParaRPr lang="en-US" dirty="0">
              <a:solidFill>
                <a:srgbClr val="09C2E7"/>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28</a:t>
            </a:fld>
            <a:endParaRPr kumimoji="0" lang="en-US" dirty="0"/>
          </a:p>
        </p:txBody>
      </p:sp>
    </p:spTree>
    <p:extLst>
      <p:ext uri="{BB962C8B-B14F-4D97-AF65-F5344CB8AC3E}">
        <p14:creationId xmlns:p14="http://schemas.microsoft.com/office/powerpoint/2010/main" val="798845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574B17-60C3-4DD5-A54C-FCBC1A8186FE}"/>
              </a:ext>
            </a:extLst>
          </p:cNvPr>
          <p:cNvPicPr>
            <a:picLocks noChangeAspect="1"/>
          </p:cNvPicPr>
          <p:nvPr/>
        </p:nvPicPr>
        <p:blipFill>
          <a:blip r:embed="rId2"/>
          <a:stretch>
            <a:fillRect/>
          </a:stretch>
        </p:blipFill>
        <p:spPr>
          <a:xfrm>
            <a:off x="0" y="-10160"/>
            <a:ext cx="12192000" cy="6868160"/>
          </a:xfrm>
          <a:prstGeom prst="rect">
            <a:avLst/>
          </a:prstGeom>
        </p:spPr>
      </p:pic>
      <p:sp>
        <p:nvSpPr>
          <p:cNvPr id="2" name="Title 1"/>
          <p:cNvSpPr>
            <a:spLocks noGrp="1"/>
          </p:cNvSpPr>
          <p:nvPr>
            <p:ph type="title"/>
          </p:nvPr>
        </p:nvSpPr>
        <p:spPr>
          <a:xfrm>
            <a:off x="2105891" y="374073"/>
            <a:ext cx="9398721" cy="1530927"/>
          </a:xfrm>
        </p:spPr>
        <p:txBody>
          <a:bodyPr/>
          <a:lstStyle/>
          <a:p>
            <a:pPr algn="r"/>
            <a:r>
              <a:rPr lang="en-US" b="1" dirty="0">
                <a:solidFill>
                  <a:schemeClr val="bg1"/>
                </a:solidFill>
                <a:latin typeface="Century Gothic" panose="020B0502020202020204" pitchFamily="34" charset="0"/>
              </a:rPr>
              <a:t>* Check for understanding</a:t>
            </a:r>
          </a:p>
        </p:txBody>
      </p:sp>
      <p:sp>
        <p:nvSpPr>
          <p:cNvPr id="3" name="Content Placeholder 2"/>
          <p:cNvSpPr>
            <a:spLocks noGrp="1"/>
          </p:cNvSpPr>
          <p:nvPr>
            <p:ph idx="1"/>
          </p:nvPr>
        </p:nvSpPr>
        <p:spPr>
          <a:xfrm>
            <a:off x="687388" y="2317801"/>
            <a:ext cx="10817224" cy="4165549"/>
          </a:xfrm>
        </p:spPr>
        <p:txBody>
          <a:bodyPr>
            <a:normAutofit lnSpcReduction="10000"/>
          </a:bodyPr>
          <a:lstStyle/>
          <a:p>
            <a:pPr marL="118872" indent="0">
              <a:buNone/>
            </a:pPr>
            <a:r>
              <a:rPr lang="en-US" sz="2400" dirty="0">
                <a:solidFill>
                  <a:srgbClr val="09C2E7"/>
                </a:solidFill>
                <a:latin typeface="Century Gothic" panose="020B0502020202020204" pitchFamily="34" charset="0"/>
              </a:rPr>
              <a:t>1. Name two types of behaviorism</a:t>
            </a:r>
          </a:p>
          <a:p>
            <a:pPr marL="118872" indent="0">
              <a:buNone/>
            </a:pPr>
            <a:r>
              <a:rPr lang="en-US" sz="2400" dirty="0">
                <a:solidFill>
                  <a:srgbClr val="09C2E7"/>
                </a:solidFill>
                <a:latin typeface="Century Gothic" panose="020B0502020202020204" pitchFamily="34" charset="0"/>
              </a:rPr>
              <a:t>	</a:t>
            </a:r>
            <a:r>
              <a:rPr lang="en-US" sz="2400" dirty="0">
                <a:solidFill>
                  <a:srgbClr val="FFFF00"/>
                </a:solidFill>
                <a:latin typeface="Century Gothic" panose="020B0502020202020204" pitchFamily="34" charset="0"/>
              </a:rPr>
              <a:t>______________</a:t>
            </a:r>
          </a:p>
          <a:p>
            <a:pPr marL="118872" indent="0">
              <a:buNone/>
            </a:pPr>
            <a:r>
              <a:rPr lang="en-US" sz="2400" dirty="0">
                <a:solidFill>
                  <a:srgbClr val="FFFF00"/>
                </a:solidFill>
                <a:latin typeface="Century Gothic" panose="020B0502020202020204" pitchFamily="34" charset="0"/>
              </a:rPr>
              <a:t>	______________</a:t>
            </a:r>
          </a:p>
          <a:p>
            <a:pPr marL="118872" indent="0">
              <a:buNone/>
            </a:pPr>
            <a:r>
              <a:rPr lang="en-US" sz="2400" dirty="0">
                <a:solidFill>
                  <a:srgbClr val="09C2E7"/>
                </a:solidFill>
                <a:latin typeface="Century Gothic" panose="020B0502020202020204" pitchFamily="34" charset="0"/>
              </a:rPr>
              <a:t>                    </a:t>
            </a:r>
          </a:p>
          <a:p>
            <a:pPr marL="118872" indent="0">
              <a:buNone/>
            </a:pPr>
            <a:r>
              <a:rPr lang="en-US" sz="2400" dirty="0">
                <a:solidFill>
                  <a:srgbClr val="09C2E7"/>
                </a:solidFill>
                <a:latin typeface="Century Gothic" panose="020B0502020202020204" pitchFamily="34" charset="0"/>
              </a:rPr>
              <a:t>2. Pavlov won the Nobel Prize for his experiments working with dogs.  </a:t>
            </a:r>
          </a:p>
          <a:p>
            <a:pPr marL="118872" indent="0">
              <a:buNone/>
            </a:pPr>
            <a:r>
              <a:rPr lang="en-US" sz="2400" dirty="0">
                <a:solidFill>
                  <a:srgbClr val="09C2E7"/>
                </a:solidFill>
                <a:latin typeface="Century Gothic" panose="020B0502020202020204" pitchFamily="34" charset="0"/>
              </a:rPr>
              <a:t>	</a:t>
            </a:r>
            <a:r>
              <a:rPr lang="en-US" sz="2400" dirty="0">
                <a:solidFill>
                  <a:srgbClr val="FFFF00"/>
                </a:solidFill>
                <a:latin typeface="Century Gothic" panose="020B0502020202020204" pitchFamily="34" charset="0"/>
              </a:rPr>
              <a:t>True or False</a:t>
            </a:r>
          </a:p>
          <a:p>
            <a:pPr marL="576072" indent="-457200">
              <a:buFont typeface="+mj-lt"/>
              <a:buAutoNum type="arabicPeriod"/>
            </a:pPr>
            <a:endParaRPr lang="en-US" sz="2400" dirty="0">
              <a:solidFill>
                <a:srgbClr val="09C2E7"/>
              </a:solidFill>
              <a:latin typeface="Century Gothic" panose="020B0502020202020204" pitchFamily="34" charset="0"/>
            </a:endParaRPr>
          </a:p>
          <a:p>
            <a:pPr marL="118872" indent="0">
              <a:buNone/>
            </a:pPr>
            <a:r>
              <a:rPr lang="en-US" sz="2400" dirty="0">
                <a:solidFill>
                  <a:srgbClr val="09C2E7"/>
                </a:solidFill>
                <a:latin typeface="Century Gothic" panose="020B0502020202020204" pitchFamily="34" charset="0"/>
              </a:rPr>
              <a:t>3. Behaviorism states that learning is:</a:t>
            </a:r>
          </a:p>
          <a:p>
            <a:pPr marL="118872" indent="0">
              <a:buNone/>
            </a:pPr>
            <a:r>
              <a:rPr lang="en-US" sz="2400" dirty="0">
                <a:solidFill>
                  <a:srgbClr val="FFFF00"/>
                </a:solidFill>
                <a:latin typeface="Century Gothic" panose="020B0502020202020204" pitchFamily="34" charset="0"/>
              </a:rPr>
              <a:t>             a.  Active                               c.  Voluntary</a:t>
            </a:r>
          </a:p>
          <a:p>
            <a:pPr marL="118872" indent="0">
              <a:buNone/>
            </a:pPr>
            <a:r>
              <a:rPr lang="en-US" sz="2400" dirty="0">
                <a:solidFill>
                  <a:srgbClr val="FFFF00"/>
                </a:solidFill>
                <a:latin typeface="Century Gothic" panose="020B0502020202020204" pitchFamily="34" charset="0"/>
              </a:rPr>
              <a:t>             b. Passive</a:t>
            </a:r>
          </a:p>
          <a:p>
            <a:pPr marL="633222" indent="-514350">
              <a:buAutoNum type="arabicPeriod" startAt="3"/>
            </a:pPr>
            <a:endParaRPr lang="en-US" dirty="0">
              <a:solidFill>
                <a:srgbClr val="09C2E7"/>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29</a:t>
            </a:fld>
            <a:endParaRPr kumimoji="0" lang="en-US" dirty="0"/>
          </a:p>
        </p:txBody>
      </p:sp>
    </p:spTree>
    <p:extLst>
      <p:ext uri="{BB962C8B-B14F-4D97-AF65-F5344CB8AC3E}">
        <p14:creationId xmlns:p14="http://schemas.microsoft.com/office/powerpoint/2010/main" val="1143209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latin typeface="Century Gothic" panose="020B0502020202020204" pitchFamily="34" charset="0"/>
              </a:rPr>
              <a:t>Class Norms </a:t>
            </a:r>
          </a:p>
        </p:txBody>
      </p:sp>
      <p:sp>
        <p:nvSpPr>
          <p:cNvPr id="3" name="Content Placeholder 2"/>
          <p:cNvSpPr>
            <a:spLocks noGrp="1"/>
          </p:cNvSpPr>
          <p:nvPr>
            <p:ph idx="1"/>
          </p:nvPr>
        </p:nvSpPr>
        <p:spPr>
          <a:xfrm>
            <a:off x="210207" y="1250731"/>
            <a:ext cx="11981793" cy="5194519"/>
          </a:xfrm>
        </p:spPr>
        <p:txBody>
          <a:bodyPr>
            <a:noAutofit/>
          </a:bodyPr>
          <a:lstStyle/>
          <a:p>
            <a:r>
              <a:rPr lang="en-US" sz="3300" dirty="0">
                <a:latin typeface="Century Gothic" panose="020B0502020202020204" pitchFamily="34" charset="0"/>
              </a:rPr>
              <a:t>Listen fully and reflectively </a:t>
            </a:r>
          </a:p>
          <a:p>
            <a:r>
              <a:rPr lang="en-US" sz="3300" dirty="0">
                <a:latin typeface="Century Gothic" panose="020B0502020202020204" pitchFamily="34" charset="0"/>
              </a:rPr>
              <a:t>Participate </a:t>
            </a:r>
          </a:p>
          <a:p>
            <a:r>
              <a:rPr lang="en-US" sz="3300" dirty="0">
                <a:latin typeface="Century Gothic" panose="020B0502020202020204" pitchFamily="34" charset="0"/>
              </a:rPr>
              <a:t>Support one another in learning</a:t>
            </a:r>
          </a:p>
          <a:p>
            <a:r>
              <a:rPr lang="en-US" sz="3300" dirty="0">
                <a:latin typeface="Century Gothic" panose="020B0502020202020204" pitchFamily="34" charset="0"/>
              </a:rPr>
              <a:t>Take care of yourself </a:t>
            </a:r>
          </a:p>
          <a:p>
            <a:r>
              <a:rPr lang="en-US" sz="3300" dirty="0">
                <a:latin typeface="Century Gothic" panose="020B0502020202020204" pitchFamily="34" charset="0"/>
              </a:rPr>
              <a:t>Monitor all personal technology</a:t>
            </a:r>
          </a:p>
          <a:p>
            <a:r>
              <a:rPr lang="en-US" sz="3300" dirty="0">
                <a:latin typeface="Century Gothic" panose="020B0502020202020204" pitchFamily="34" charset="0"/>
              </a:rPr>
              <a:t>Your best resources are the people around you!</a:t>
            </a:r>
          </a:p>
          <a:p>
            <a:pPr marL="0" indent="0">
              <a:buNone/>
            </a:pPr>
            <a:r>
              <a:rPr lang="en-US" sz="3300" dirty="0">
                <a:latin typeface="Century Gothic" panose="020B0502020202020204" pitchFamily="34" charset="0"/>
              </a:rPr>
              <a:t>  Take time to meet each other during breaks and  exchange contact info.</a:t>
            </a:r>
          </a:p>
          <a:p>
            <a:endParaRPr lang="en-US" sz="3300" dirty="0">
              <a:latin typeface="Century Gothic" panose="020B0502020202020204" pitchFamily="34" charset="0"/>
            </a:endParaRPr>
          </a:p>
          <a:p>
            <a:endParaRPr lang="en-US" sz="3300" dirty="0">
              <a:latin typeface="Century Gothic" panose="020B0502020202020204" pitchFamily="34" charset="0"/>
            </a:endParaRPr>
          </a:p>
        </p:txBody>
      </p:sp>
      <p:pic>
        <p:nvPicPr>
          <p:cNvPr id="6" name="Picture 5" descr="A close up of text on a white background&#10;&#10;Description generated with very high confidence">
            <a:extLst>
              <a:ext uri="{FF2B5EF4-FFF2-40B4-BE49-F238E27FC236}">
                <a16:creationId xmlns:a16="http://schemas.microsoft.com/office/drawing/2014/main" id="{B9EA56C2-0C2E-40F8-AA1A-D5161B6C8E9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24800" y="94593"/>
            <a:ext cx="3962400" cy="3962400"/>
          </a:xfrm>
          <a:prstGeom prst="rect">
            <a:avLst/>
          </a:prstGeom>
        </p:spPr>
      </p:pic>
    </p:spTree>
    <p:extLst>
      <p:ext uri="{BB962C8B-B14F-4D97-AF65-F5344CB8AC3E}">
        <p14:creationId xmlns:p14="http://schemas.microsoft.com/office/powerpoint/2010/main" val="1617716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5134BF-B058-48DA-8851-06E47E280227}"/>
              </a:ext>
            </a:extLst>
          </p:cNvPr>
          <p:cNvPicPr>
            <a:picLocks noChangeAspect="1"/>
          </p:cNvPicPr>
          <p:nvPr/>
        </p:nvPicPr>
        <p:blipFill>
          <a:blip r:embed="rId3"/>
          <a:stretch>
            <a:fillRect/>
          </a:stretch>
        </p:blipFill>
        <p:spPr>
          <a:xfrm>
            <a:off x="0" y="0"/>
            <a:ext cx="12192000" cy="6868160"/>
          </a:xfrm>
          <a:prstGeom prst="rect">
            <a:avLst/>
          </a:prstGeom>
        </p:spPr>
      </p:pic>
      <p:sp>
        <p:nvSpPr>
          <p:cNvPr id="2" name="Title 1"/>
          <p:cNvSpPr>
            <a:spLocks noGrp="1"/>
          </p:cNvSpPr>
          <p:nvPr>
            <p:ph type="title"/>
          </p:nvPr>
        </p:nvSpPr>
        <p:spPr/>
        <p:txBody>
          <a:bodyPr>
            <a:normAutofit/>
          </a:bodyPr>
          <a:lstStyle/>
          <a:p>
            <a:pPr algn="r"/>
            <a:r>
              <a:rPr lang="en-US" sz="5400" b="1" dirty="0">
                <a:solidFill>
                  <a:schemeClr val="bg1"/>
                </a:solidFill>
                <a:latin typeface="Century Gothic" panose="020B0502020202020204" pitchFamily="34" charset="0"/>
              </a:rPr>
              <a:t>Cognitive Theory</a:t>
            </a:r>
          </a:p>
        </p:txBody>
      </p:sp>
      <p:sp>
        <p:nvSpPr>
          <p:cNvPr id="3" name="Content Placeholder 2"/>
          <p:cNvSpPr>
            <a:spLocks noGrp="1"/>
          </p:cNvSpPr>
          <p:nvPr>
            <p:ph sz="half" idx="1"/>
          </p:nvPr>
        </p:nvSpPr>
        <p:spPr/>
        <p:txBody>
          <a:bodyPr>
            <a:normAutofit/>
          </a:bodyPr>
          <a:lstStyle/>
          <a:p>
            <a:endParaRPr lang="en-US" dirty="0"/>
          </a:p>
          <a:p>
            <a:pPr marL="118872" indent="0">
              <a:buNone/>
            </a:pP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30</a:t>
            </a:fld>
            <a:endParaRPr kumimoji="0" lang="en-US" dirty="0"/>
          </a:p>
        </p:txBody>
      </p:sp>
      <p:sp>
        <p:nvSpPr>
          <p:cNvPr id="6" name="TextBox 5"/>
          <p:cNvSpPr txBox="1"/>
          <p:nvPr/>
        </p:nvSpPr>
        <p:spPr>
          <a:xfrm>
            <a:off x="388578" y="2320535"/>
            <a:ext cx="3618660" cy="3662541"/>
          </a:xfrm>
          <a:prstGeom prst="rect">
            <a:avLst/>
          </a:prstGeom>
          <a:noFill/>
        </p:spPr>
        <p:txBody>
          <a:bodyPr wrap="square" rtlCol="0">
            <a:spAutoFit/>
          </a:bodyPr>
          <a:lstStyle/>
          <a:p>
            <a:pPr algn="ctr"/>
            <a:r>
              <a:rPr lang="en-US" sz="3200" b="1" dirty="0">
                <a:solidFill>
                  <a:schemeClr val="bg1"/>
                </a:solidFill>
              </a:rPr>
              <a:t>       </a:t>
            </a:r>
            <a:r>
              <a:rPr lang="en-US" sz="3200" b="1" u="sng" dirty="0">
                <a:solidFill>
                  <a:schemeClr val="bg1"/>
                </a:solidFill>
              </a:rPr>
              <a:t>Key Idea</a:t>
            </a:r>
          </a:p>
          <a:p>
            <a:pPr algn="ctr"/>
            <a:endParaRPr lang="en-US" sz="2500" b="1" dirty="0">
              <a:solidFill>
                <a:schemeClr val="bg1"/>
              </a:solidFill>
            </a:endParaRPr>
          </a:p>
          <a:p>
            <a:pPr algn="ctr"/>
            <a:r>
              <a:rPr lang="en-US" sz="2500" b="1" dirty="0">
                <a:solidFill>
                  <a:schemeClr val="bg1"/>
                </a:solidFill>
              </a:rPr>
              <a:t>The theory explains mental processes as they are influenced by factors, which eventually bring about learning in an individual.</a:t>
            </a:r>
          </a:p>
        </p:txBody>
      </p:sp>
      <p:sp>
        <p:nvSpPr>
          <p:cNvPr id="9" name="Rectangle 3"/>
          <p:cNvSpPr txBox="1">
            <a:spLocks noChangeArrowheads="1"/>
          </p:cNvSpPr>
          <p:nvPr/>
        </p:nvSpPr>
        <p:spPr>
          <a:xfrm>
            <a:off x="4312038" y="2405300"/>
            <a:ext cx="7733524" cy="3773241"/>
          </a:xfrm>
          <a:prstGeom prst="rect">
            <a:avLst/>
          </a:prstGeom>
        </p:spPr>
        <p:txBody>
          <a:bodyPr vert="horz" lIns="91440" tIns="45720" rIns="91440" bIns="45720" rtlCol="0">
            <a:normAutofit fontScale="92500" lnSpcReduction="10000"/>
          </a:bodyPr>
          <a:lstStyle/>
          <a:p>
            <a:pPr marL="514350" indent="-514350">
              <a:spcBef>
                <a:spcPct val="20000"/>
              </a:spcBef>
              <a:buFont typeface="+mj-lt"/>
              <a:buAutoNum type="arabicPeriod"/>
              <a:defRPr/>
            </a:pPr>
            <a:r>
              <a:rPr lang="en-US" sz="3600" dirty="0">
                <a:solidFill>
                  <a:srgbClr val="FFFF00"/>
                </a:solidFill>
                <a:latin typeface="Century Gothic" panose="020B0502020202020204" pitchFamily="34" charset="0"/>
              </a:rPr>
              <a:t>Students are active learners.</a:t>
            </a:r>
          </a:p>
          <a:p>
            <a:pPr marL="514350" indent="-514350">
              <a:spcBef>
                <a:spcPct val="20000"/>
              </a:spcBef>
              <a:buFont typeface="+mj-lt"/>
              <a:buAutoNum type="arabicPeriod"/>
              <a:defRPr/>
            </a:pPr>
            <a:endParaRPr lang="en-US" sz="3600" dirty="0">
              <a:solidFill>
                <a:srgbClr val="FFFF00"/>
              </a:solidFill>
              <a:latin typeface="Century Gothic" panose="020B0502020202020204" pitchFamily="34" charset="0"/>
            </a:endParaRPr>
          </a:p>
          <a:p>
            <a:pPr marL="514350" indent="-514350">
              <a:spcBef>
                <a:spcPct val="20000"/>
              </a:spcBef>
              <a:buFont typeface="+mj-lt"/>
              <a:buAutoNum type="arabicPeriod"/>
              <a:defRPr/>
            </a:pPr>
            <a:r>
              <a:rPr lang="en-US" sz="3600" dirty="0">
                <a:solidFill>
                  <a:srgbClr val="FFFF00"/>
                </a:solidFill>
                <a:latin typeface="Century Gothic" panose="020B0502020202020204" pitchFamily="34" charset="0"/>
              </a:rPr>
              <a:t>Thinking and remembering are internal events.</a:t>
            </a:r>
          </a:p>
          <a:p>
            <a:pPr marL="514350" indent="-514350">
              <a:spcBef>
                <a:spcPct val="20000"/>
              </a:spcBef>
              <a:buFont typeface="+mj-lt"/>
              <a:buAutoNum type="arabicPeriod"/>
              <a:defRPr/>
            </a:pPr>
            <a:endParaRPr lang="en-US" sz="3600" dirty="0">
              <a:solidFill>
                <a:srgbClr val="FFFF00"/>
              </a:solidFill>
              <a:latin typeface="Century Gothic" panose="020B0502020202020204" pitchFamily="34" charset="0"/>
            </a:endParaRPr>
          </a:p>
          <a:p>
            <a:pPr marL="514350" indent="-514350">
              <a:spcBef>
                <a:spcPct val="20000"/>
              </a:spcBef>
              <a:buFont typeface="+mj-lt"/>
              <a:buAutoNum type="arabicPeriod"/>
              <a:defRPr/>
            </a:pPr>
            <a:r>
              <a:rPr lang="en-US" sz="3600" dirty="0">
                <a:solidFill>
                  <a:srgbClr val="FFFF00"/>
                </a:solidFill>
                <a:latin typeface="Century Gothic" panose="020B0502020202020204" pitchFamily="34" charset="0"/>
              </a:rPr>
              <a:t> The organism as an active processor of information.</a:t>
            </a:r>
          </a:p>
        </p:txBody>
      </p:sp>
      <p:pic>
        <p:nvPicPr>
          <p:cNvPr id="10" name="Graphic 9" descr="Key">
            <a:extLst>
              <a:ext uri="{FF2B5EF4-FFF2-40B4-BE49-F238E27FC236}">
                <a16:creationId xmlns:a16="http://schemas.microsoft.com/office/drawing/2014/main" id="{C8D47AC1-1261-4920-997A-73DA96D0B3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898" y="2093719"/>
            <a:ext cx="1335281" cy="1335281"/>
          </a:xfrm>
          <a:prstGeom prst="rect">
            <a:avLst/>
          </a:prstGeom>
        </p:spPr>
      </p:pic>
    </p:spTree>
    <p:extLst>
      <p:ext uri="{BB962C8B-B14F-4D97-AF65-F5344CB8AC3E}">
        <p14:creationId xmlns:p14="http://schemas.microsoft.com/office/powerpoint/2010/main" val="3907318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D93CF2-F7E7-4EF9-BA2A-64F814E0249B}"/>
              </a:ext>
            </a:extLst>
          </p:cNvPr>
          <p:cNvPicPr>
            <a:picLocks noChangeAspect="1"/>
          </p:cNvPicPr>
          <p:nvPr/>
        </p:nvPicPr>
        <p:blipFill>
          <a:blip r:embed="rId3"/>
          <a:stretch>
            <a:fillRect/>
          </a:stretch>
        </p:blipFill>
        <p:spPr>
          <a:xfrm>
            <a:off x="0" y="-5080"/>
            <a:ext cx="12192000" cy="6868160"/>
          </a:xfrm>
          <a:prstGeom prst="rect">
            <a:avLst/>
          </a:prstGeom>
        </p:spPr>
      </p:pic>
      <p:sp>
        <p:nvSpPr>
          <p:cNvPr id="3" name="Content Placeholder 2"/>
          <p:cNvSpPr>
            <a:spLocks noGrp="1"/>
          </p:cNvSpPr>
          <p:nvPr>
            <p:ph idx="1"/>
          </p:nvPr>
        </p:nvSpPr>
        <p:spPr>
          <a:xfrm>
            <a:off x="420414" y="2153567"/>
            <a:ext cx="11466786" cy="4625609"/>
          </a:xfrm>
        </p:spPr>
        <p:txBody>
          <a:bodyPr>
            <a:normAutofit/>
          </a:bodyPr>
          <a:lstStyle/>
          <a:p>
            <a:r>
              <a:rPr lang="en-US" sz="3600" dirty="0">
                <a:solidFill>
                  <a:srgbClr val="FFFF00"/>
                </a:solidFill>
                <a:latin typeface="Century Gothic" panose="020B0502020202020204" pitchFamily="34" charset="0"/>
              </a:rPr>
              <a:t>Wilhelm Wundt</a:t>
            </a:r>
          </a:p>
          <a:p>
            <a:pPr marL="89154" indent="0">
              <a:buNone/>
            </a:pPr>
            <a:endParaRPr lang="en-US" sz="3600" dirty="0">
              <a:latin typeface="Century Gothic" panose="020B0502020202020204" pitchFamily="34" charset="0"/>
            </a:endParaRPr>
          </a:p>
          <a:p>
            <a:pPr marL="89154" indent="0">
              <a:buNone/>
            </a:pPr>
            <a:r>
              <a:rPr lang="en-US" sz="3600" dirty="0">
                <a:solidFill>
                  <a:srgbClr val="09C2E7"/>
                </a:solidFill>
                <a:latin typeface="Century Gothic" panose="020B0502020202020204" pitchFamily="34" charset="0"/>
              </a:rPr>
              <a:t>“…intervening variables are appropriate and necessary components for understanding the processes of learning.”</a:t>
            </a:r>
          </a:p>
        </p:txBody>
      </p:sp>
      <p:sp>
        <p:nvSpPr>
          <p:cNvPr id="8" name="Title 1">
            <a:extLst>
              <a:ext uri="{FF2B5EF4-FFF2-40B4-BE49-F238E27FC236}">
                <a16:creationId xmlns:a16="http://schemas.microsoft.com/office/drawing/2014/main" id="{29C5E8F6-67AB-4853-8660-51E5AFA48C7E}"/>
              </a:ext>
            </a:extLst>
          </p:cNvPr>
          <p:cNvSpPr txBox="1">
            <a:spLocks/>
          </p:cNvSpPr>
          <p:nvPr/>
        </p:nvSpPr>
        <p:spPr bwMode="auto">
          <a:xfrm>
            <a:off x="746234" y="210904"/>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en-US" sz="5400" b="1" dirty="0">
                <a:solidFill>
                  <a:schemeClr val="bg1"/>
                </a:solidFill>
                <a:latin typeface="Century Gothic" panose="020B0502020202020204" pitchFamily="34" charset="0"/>
              </a:rPr>
              <a:t>Cognitive Theory</a:t>
            </a:r>
          </a:p>
        </p:txBody>
      </p:sp>
    </p:spTree>
    <p:extLst>
      <p:ext uri="{BB962C8B-B14F-4D97-AF65-F5344CB8AC3E}">
        <p14:creationId xmlns:p14="http://schemas.microsoft.com/office/powerpoint/2010/main" val="325130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3847C4-F514-410C-981E-2A0D1334DA1F}"/>
              </a:ext>
            </a:extLst>
          </p:cNvPr>
          <p:cNvPicPr>
            <a:picLocks noChangeAspect="1"/>
          </p:cNvPicPr>
          <p:nvPr/>
        </p:nvPicPr>
        <p:blipFill>
          <a:blip r:embed="rId3"/>
          <a:stretch>
            <a:fillRect/>
          </a:stretch>
        </p:blipFill>
        <p:spPr>
          <a:xfrm>
            <a:off x="0" y="0"/>
            <a:ext cx="12192000" cy="6868160"/>
          </a:xfrm>
          <a:prstGeom prst="rect">
            <a:avLst/>
          </a:prstGeom>
        </p:spPr>
      </p:pic>
      <p:sp>
        <p:nvSpPr>
          <p:cNvPr id="3" name="Content Placeholder 2"/>
          <p:cNvSpPr>
            <a:spLocks noGrp="1"/>
          </p:cNvSpPr>
          <p:nvPr>
            <p:ph idx="1"/>
          </p:nvPr>
        </p:nvSpPr>
        <p:spPr>
          <a:xfrm>
            <a:off x="467710" y="2169934"/>
            <a:ext cx="11256580" cy="4992626"/>
          </a:xfrm>
        </p:spPr>
        <p:txBody>
          <a:bodyPr>
            <a:noAutofit/>
          </a:bodyPr>
          <a:lstStyle/>
          <a:p>
            <a:r>
              <a:rPr lang="en-US" sz="2400" dirty="0">
                <a:solidFill>
                  <a:srgbClr val="09C2E7"/>
                </a:solidFill>
                <a:latin typeface="Century Gothic" panose="020B0502020202020204" pitchFamily="34" charset="0"/>
              </a:rPr>
              <a:t>Intervening variables are the other behaviors that become part of the process of learning.</a:t>
            </a:r>
          </a:p>
          <a:p>
            <a:pPr marL="0" indent="0">
              <a:buNone/>
            </a:pPr>
            <a:endParaRPr lang="en-US" sz="2400" dirty="0">
              <a:solidFill>
                <a:srgbClr val="09C2E7"/>
              </a:solidFill>
              <a:latin typeface="Century Gothic" panose="020B0502020202020204" pitchFamily="34" charset="0"/>
            </a:endParaRPr>
          </a:p>
          <a:p>
            <a:r>
              <a:rPr lang="en-US" sz="2400" dirty="0">
                <a:solidFill>
                  <a:srgbClr val="09C2E7"/>
                </a:solidFill>
                <a:latin typeface="Century Gothic" panose="020B0502020202020204" pitchFamily="34" charset="0"/>
              </a:rPr>
              <a:t>… the organism as an active processor of information that modifies new experiences, relates them to past experiences, and organizes this information for storage and retrieval.</a:t>
            </a:r>
          </a:p>
          <a:p>
            <a:pPr marL="0" indent="0">
              <a:buNone/>
            </a:pPr>
            <a:endParaRPr lang="en-US" sz="2400" dirty="0">
              <a:solidFill>
                <a:srgbClr val="09C2E7"/>
              </a:solidFill>
              <a:latin typeface="Century Gothic" panose="020B0502020202020204" pitchFamily="34" charset="0"/>
            </a:endParaRPr>
          </a:p>
          <a:p>
            <a:r>
              <a:rPr lang="en-US" sz="2400" dirty="0">
                <a:solidFill>
                  <a:srgbClr val="09C2E7"/>
                </a:solidFill>
                <a:latin typeface="Century Gothic" panose="020B0502020202020204" pitchFamily="34" charset="0"/>
              </a:rPr>
              <a:t>Cognitive psychologists also recognize that learning can take place in the absence of overt behavior.</a:t>
            </a:r>
          </a:p>
        </p:txBody>
      </p:sp>
      <p:sp>
        <p:nvSpPr>
          <p:cNvPr id="7" name="Title 1">
            <a:extLst>
              <a:ext uri="{FF2B5EF4-FFF2-40B4-BE49-F238E27FC236}">
                <a16:creationId xmlns:a16="http://schemas.microsoft.com/office/drawing/2014/main" id="{2365A186-349E-47F7-85D5-986C6ABC3E8B}"/>
              </a:ext>
            </a:extLst>
          </p:cNvPr>
          <p:cNvSpPr>
            <a:spLocks noGrp="1"/>
          </p:cNvSpPr>
          <p:nvPr>
            <p:ph type="title"/>
          </p:nvPr>
        </p:nvSpPr>
        <p:spPr>
          <a:xfrm>
            <a:off x="609600" y="274638"/>
            <a:ext cx="10972800" cy="1143000"/>
          </a:xfrm>
        </p:spPr>
        <p:txBody>
          <a:bodyPr>
            <a:normAutofit/>
          </a:bodyPr>
          <a:lstStyle/>
          <a:p>
            <a:pPr algn="r"/>
            <a:r>
              <a:rPr lang="en-US" sz="5400" b="1" dirty="0">
                <a:solidFill>
                  <a:schemeClr val="bg1"/>
                </a:solidFill>
                <a:latin typeface="Century Gothic" panose="020B0502020202020204" pitchFamily="34" charset="0"/>
              </a:rPr>
              <a:t>Cognitive Theory</a:t>
            </a:r>
          </a:p>
        </p:txBody>
      </p:sp>
    </p:spTree>
    <p:extLst>
      <p:ext uri="{BB962C8B-B14F-4D97-AF65-F5344CB8AC3E}">
        <p14:creationId xmlns:p14="http://schemas.microsoft.com/office/powerpoint/2010/main" val="2051190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9F067E-7A34-4EF1-BAFB-B9299606FA12}"/>
              </a:ext>
            </a:extLst>
          </p:cNvPr>
          <p:cNvPicPr>
            <a:picLocks noChangeAspect="1"/>
          </p:cNvPicPr>
          <p:nvPr/>
        </p:nvPicPr>
        <p:blipFill>
          <a:blip r:embed="rId3"/>
          <a:stretch>
            <a:fillRect/>
          </a:stretch>
        </p:blipFill>
        <p:spPr>
          <a:xfrm>
            <a:off x="0" y="0"/>
            <a:ext cx="12192000" cy="6868160"/>
          </a:xfrm>
          <a:prstGeom prst="rect">
            <a:avLst/>
          </a:prstGeom>
        </p:spPr>
      </p:pic>
      <p:sp>
        <p:nvSpPr>
          <p:cNvPr id="3" name="Content Placeholder 2"/>
          <p:cNvSpPr>
            <a:spLocks noGrp="1"/>
          </p:cNvSpPr>
          <p:nvPr>
            <p:ph idx="1"/>
          </p:nvPr>
        </p:nvSpPr>
        <p:spPr>
          <a:xfrm>
            <a:off x="451946" y="2005977"/>
            <a:ext cx="6411309" cy="4441373"/>
          </a:xfrm>
        </p:spPr>
        <p:txBody>
          <a:bodyPr>
            <a:normAutofit fontScale="92500"/>
          </a:bodyPr>
          <a:lstStyle/>
          <a:p>
            <a:r>
              <a:rPr lang="en-US" sz="3200" dirty="0">
                <a:solidFill>
                  <a:srgbClr val="09C2E7"/>
                </a:solidFill>
                <a:latin typeface="Century Gothic" panose="020B0502020202020204" pitchFamily="34" charset="0"/>
              </a:rPr>
              <a:t>The students in this case are active learners, building new schemas, adding new and old experiences, saving information as memories which can be retrieved at any time.</a:t>
            </a:r>
          </a:p>
          <a:p>
            <a:pPr marL="89154" indent="0">
              <a:buNone/>
            </a:pPr>
            <a:endParaRPr lang="en-US" sz="3200" dirty="0">
              <a:solidFill>
                <a:srgbClr val="09C2E7"/>
              </a:solidFill>
              <a:latin typeface="Century Gothic" panose="020B0502020202020204" pitchFamily="34" charset="0"/>
            </a:endParaRPr>
          </a:p>
          <a:p>
            <a:r>
              <a:rPr lang="en-US" sz="3200" dirty="0">
                <a:solidFill>
                  <a:srgbClr val="09C2E7"/>
                </a:solidFill>
                <a:latin typeface="Century Gothic" panose="020B0502020202020204" pitchFamily="34" charset="0"/>
              </a:rPr>
              <a:t>You don’t have to see learning taking place for it to happen.</a:t>
            </a:r>
          </a:p>
        </p:txBody>
      </p:sp>
      <p:sp>
        <p:nvSpPr>
          <p:cNvPr id="7" name="Title 1">
            <a:extLst>
              <a:ext uri="{FF2B5EF4-FFF2-40B4-BE49-F238E27FC236}">
                <a16:creationId xmlns:a16="http://schemas.microsoft.com/office/drawing/2014/main" id="{C858A1F6-7E89-4267-B3C8-CBA687853624}"/>
              </a:ext>
            </a:extLst>
          </p:cNvPr>
          <p:cNvSpPr>
            <a:spLocks noGrp="1"/>
          </p:cNvSpPr>
          <p:nvPr>
            <p:ph type="title"/>
          </p:nvPr>
        </p:nvSpPr>
        <p:spPr>
          <a:xfrm>
            <a:off x="609600" y="274638"/>
            <a:ext cx="10972800" cy="1143000"/>
          </a:xfrm>
        </p:spPr>
        <p:txBody>
          <a:bodyPr>
            <a:normAutofit/>
          </a:bodyPr>
          <a:lstStyle/>
          <a:p>
            <a:pPr algn="r"/>
            <a:r>
              <a:rPr lang="en-US" sz="5400" b="1" dirty="0">
                <a:solidFill>
                  <a:schemeClr val="bg1"/>
                </a:solidFill>
                <a:latin typeface="Century Gothic" panose="020B0502020202020204" pitchFamily="34" charset="0"/>
              </a:rPr>
              <a:t>Cognitive Theory</a:t>
            </a:r>
          </a:p>
        </p:txBody>
      </p:sp>
      <p:pic>
        <p:nvPicPr>
          <p:cNvPr id="8194" name="Picture 2" descr="Related image">
            <a:extLst>
              <a:ext uri="{FF2B5EF4-FFF2-40B4-BE49-F238E27FC236}">
                <a16:creationId xmlns:a16="http://schemas.microsoft.com/office/drawing/2014/main" id="{4688A75D-6D09-44E8-A651-2C4299926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3255" y="2199480"/>
            <a:ext cx="5129048" cy="405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654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AF4A6A-B1E2-44A3-88B9-6A3116B83C06}"/>
              </a:ext>
            </a:extLst>
          </p:cNvPr>
          <p:cNvPicPr>
            <a:picLocks noChangeAspect="1"/>
          </p:cNvPicPr>
          <p:nvPr/>
        </p:nvPicPr>
        <p:blipFill>
          <a:blip r:embed="rId3"/>
          <a:stretch>
            <a:fillRect/>
          </a:stretch>
        </p:blipFill>
        <p:spPr>
          <a:xfrm>
            <a:off x="0" y="0"/>
            <a:ext cx="12192000" cy="6868160"/>
          </a:xfrm>
          <a:prstGeom prst="rect">
            <a:avLst/>
          </a:prstGeom>
        </p:spPr>
      </p:pic>
      <p:sp>
        <p:nvSpPr>
          <p:cNvPr id="3" name="Content Placeholder 2"/>
          <p:cNvSpPr>
            <a:spLocks noGrp="1"/>
          </p:cNvSpPr>
          <p:nvPr>
            <p:ph idx="1"/>
          </p:nvPr>
        </p:nvSpPr>
        <p:spPr>
          <a:xfrm>
            <a:off x="609600" y="2233448"/>
            <a:ext cx="11330152" cy="4724403"/>
          </a:xfrm>
        </p:spPr>
        <p:txBody>
          <a:bodyPr>
            <a:normAutofit/>
          </a:bodyPr>
          <a:lstStyle/>
          <a:p>
            <a:r>
              <a:rPr lang="en-US" sz="2400" dirty="0">
                <a:solidFill>
                  <a:srgbClr val="09C2E7"/>
                </a:solidFill>
                <a:latin typeface="Century Gothic" panose="020B0502020202020204" pitchFamily="34" charset="0"/>
              </a:rPr>
              <a:t>Concerned with the influence of thinking about and remembering experiences or behavior</a:t>
            </a:r>
          </a:p>
          <a:p>
            <a:pPr marL="89154" indent="0">
              <a:buNone/>
            </a:pPr>
            <a:endParaRPr lang="en-US" sz="2400" dirty="0">
              <a:solidFill>
                <a:srgbClr val="09C2E7"/>
              </a:solidFill>
              <a:latin typeface="Century Gothic" panose="020B0502020202020204" pitchFamily="34" charset="0"/>
            </a:endParaRPr>
          </a:p>
          <a:p>
            <a:r>
              <a:rPr lang="en-US" sz="2400" dirty="0">
                <a:solidFill>
                  <a:srgbClr val="09C2E7"/>
                </a:solidFill>
                <a:latin typeface="Century Gothic" panose="020B0502020202020204" pitchFamily="34" charset="0"/>
              </a:rPr>
              <a:t>Distinction between performance and learning</a:t>
            </a:r>
          </a:p>
          <a:p>
            <a:pPr marL="0" indent="0">
              <a:buNone/>
            </a:pPr>
            <a:endParaRPr lang="en-US" sz="2400" dirty="0">
              <a:solidFill>
                <a:srgbClr val="09C2E7"/>
              </a:solidFill>
              <a:latin typeface="Century Gothic" panose="020B0502020202020204" pitchFamily="34" charset="0"/>
            </a:endParaRPr>
          </a:p>
          <a:p>
            <a:r>
              <a:rPr lang="en-US" sz="2400" dirty="0">
                <a:solidFill>
                  <a:srgbClr val="09C2E7"/>
                </a:solidFill>
                <a:latin typeface="Century Gothic" panose="020B0502020202020204" pitchFamily="34" charset="0"/>
              </a:rPr>
              <a:t>Performance doesn’t always reflect what was learned</a:t>
            </a:r>
          </a:p>
        </p:txBody>
      </p:sp>
      <p:sp>
        <p:nvSpPr>
          <p:cNvPr id="9" name="Title 1">
            <a:extLst>
              <a:ext uri="{FF2B5EF4-FFF2-40B4-BE49-F238E27FC236}">
                <a16:creationId xmlns:a16="http://schemas.microsoft.com/office/drawing/2014/main" id="{E9DADDB2-702E-441C-8D38-96FEA0CDDD40}"/>
              </a:ext>
            </a:extLst>
          </p:cNvPr>
          <p:cNvSpPr>
            <a:spLocks noGrp="1"/>
          </p:cNvSpPr>
          <p:nvPr>
            <p:ph type="title"/>
          </p:nvPr>
        </p:nvSpPr>
        <p:spPr>
          <a:xfrm>
            <a:off x="609600" y="274638"/>
            <a:ext cx="10972800" cy="1143000"/>
          </a:xfrm>
        </p:spPr>
        <p:txBody>
          <a:bodyPr>
            <a:normAutofit/>
          </a:bodyPr>
          <a:lstStyle/>
          <a:p>
            <a:pPr algn="r"/>
            <a:r>
              <a:rPr lang="en-US" sz="5400" b="1" dirty="0">
                <a:solidFill>
                  <a:schemeClr val="bg1"/>
                </a:solidFill>
                <a:latin typeface="Century Gothic" panose="020B0502020202020204" pitchFamily="34" charset="0"/>
              </a:rPr>
              <a:t>Cognitive Theory</a:t>
            </a:r>
          </a:p>
        </p:txBody>
      </p:sp>
    </p:spTree>
    <p:extLst>
      <p:ext uri="{BB962C8B-B14F-4D97-AF65-F5344CB8AC3E}">
        <p14:creationId xmlns:p14="http://schemas.microsoft.com/office/powerpoint/2010/main" val="469300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2B366B-18F2-4D94-B7BA-3B699AB7FA14}"/>
              </a:ext>
            </a:extLst>
          </p:cNvPr>
          <p:cNvPicPr>
            <a:picLocks noChangeAspect="1"/>
          </p:cNvPicPr>
          <p:nvPr/>
        </p:nvPicPr>
        <p:blipFill>
          <a:blip r:embed="rId2"/>
          <a:stretch>
            <a:fillRect/>
          </a:stretch>
        </p:blipFill>
        <p:spPr>
          <a:xfrm>
            <a:off x="0" y="-10160"/>
            <a:ext cx="12192000" cy="6868160"/>
          </a:xfrm>
          <a:prstGeom prst="rect">
            <a:avLst/>
          </a:prstGeom>
        </p:spPr>
      </p:pic>
      <p:sp>
        <p:nvSpPr>
          <p:cNvPr id="3" name="Content Placeholder 2"/>
          <p:cNvSpPr>
            <a:spLocks noGrp="1"/>
          </p:cNvSpPr>
          <p:nvPr>
            <p:ph idx="1"/>
          </p:nvPr>
        </p:nvSpPr>
        <p:spPr>
          <a:xfrm>
            <a:off x="94593" y="2355363"/>
            <a:ext cx="12192000" cy="4777275"/>
          </a:xfrm>
        </p:spPr>
        <p:txBody>
          <a:bodyPr>
            <a:normAutofit/>
          </a:bodyPr>
          <a:lstStyle/>
          <a:p>
            <a:pPr marL="457200" lvl="1" indent="0">
              <a:buNone/>
            </a:pPr>
            <a:r>
              <a:rPr lang="en-US" sz="3300" dirty="0">
                <a:solidFill>
                  <a:srgbClr val="09C2E7"/>
                </a:solidFill>
                <a:latin typeface="Century Gothic" panose="020B0502020202020204" pitchFamily="34" charset="0"/>
              </a:rPr>
              <a:t>Transfer of information and skills between school and home:</a:t>
            </a:r>
          </a:p>
          <a:p>
            <a:pPr lvl="2"/>
            <a:r>
              <a:rPr lang="en-US" sz="3300" dirty="0">
                <a:solidFill>
                  <a:srgbClr val="09C2E7"/>
                </a:solidFill>
                <a:latin typeface="Century Gothic" panose="020B0502020202020204" pitchFamily="34" charset="0"/>
              </a:rPr>
              <a:t>delivery of Information is designed to produce transfer and use thinking skills</a:t>
            </a:r>
          </a:p>
          <a:p>
            <a:pPr lvl="2"/>
            <a:r>
              <a:rPr lang="en-US" sz="3300" dirty="0">
                <a:solidFill>
                  <a:srgbClr val="09C2E7"/>
                </a:solidFill>
                <a:latin typeface="Century Gothic" panose="020B0502020202020204" pitchFamily="34" charset="0"/>
              </a:rPr>
              <a:t>Viewing of materials over time</a:t>
            </a:r>
          </a:p>
          <a:p>
            <a:pPr lvl="2"/>
            <a:r>
              <a:rPr lang="en-US" sz="3300" dirty="0">
                <a:solidFill>
                  <a:srgbClr val="09C2E7"/>
                </a:solidFill>
                <a:latin typeface="Century Gothic" panose="020B0502020202020204" pitchFamily="34" charset="0"/>
              </a:rPr>
              <a:t>Variety of examples</a:t>
            </a:r>
          </a:p>
          <a:p>
            <a:pPr lvl="2"/>
            <a:r>
              <a:rPr lang="en-US" sz="3300" dirty="0">
                <a:solidFill>
                  <a:srgbClr val="09C2E7"/>
                </a:solidFill>
                <a:latin typeface="Century Gothic" panose="020B0502020202020204" pitchFamily="34" charset="0"/>
              </a:rPr>
              <a:t>Practice retrieval with feedback</a:t>
            </a:r>
          </a:p>
          <a:p>
            <a:endParaRPr lang="en-US" sz="3300" dirty="0">
              <a:solidFill>
                <a:srgbClr val="09C2E7"/>
              </a:solidFill>
              <a:latin typeface="Century Gothic" panose="020B0502020202020204" pitchFamily="34" charset="0"/>
            </a:endParaRPr>
          </a:p>
        </p:txBody>
      </p:sp>
      <p:sp>
        <p:nvSpPr>
          <p:cNvPr id="9" name="Title 1">
            <a:extLst>
              <a:ext uri="{FF2B5EF4-FFF2-40B4-BE49-F238E27FC236}">
                <a16:creationId xmlns:a16="http://schemas.microsoft.com/office/drawing/2014/main" id="{CA297986-A182-4934-8452-E4D1D1807EC0}"/>
              </a:ext>
            </a:extLst>
          </p:cNvPr>
          <p:cNvSpPr>
            <a:spLocks noGrp="1"/>
          </p:cNvSpPr>
          <p:nvPr>
            <p:ph type="title"/>
          </p:nvPr>
        </p:nvSpPr>
        <p:spPr>
          <a:xfrm>
            <a:off x="609600" y="264478"/>
            <a:ext cx="10972800" cy="1143000"/>
          </a:xfrm>
        </p:spPr>
        <p:txBody>
          <a:bodyPr>
            <a:normAutofit/>
          </a:bodyPr>
          <a:lstStyle/>
          <a:p>
            <a:pPr algn="r"/>
            <a:r>
              <a:rPr lang="en-US" sz="5400" b="1" dirty="0">
                <a:solidFill>
                  <a:schemeClr val="bg1"/>
                </a:solidFill>
                <a:latin typeface="Century Gothic" panose="020B0502020202020204" pitchFamily="34" charset="0"/>
              </a:rPr>
              <a:t>Cognitive Theory</a:t>
            </a:r>
          </a:p>
        </p:txBody>
      </p:sp>
    </p:spTree>
    <p:extLst>
      <p:ext uri="{BB962C8B-B14F-4D97-AF65-F5344CB8AC3E}">
        <p14:creationId xmlns:p14="http://schemas.microsoft.com/office/powerpoint/2010/main" val="4196475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CE93BE-35B8-4029-98A2-7112D7E5AD72}"/>
              </a:ext>
            </a:extLst>
          </p:cNvPr>
          <p:cNvPicPr>
            <a:picLocks noChangeAspect="1"/>
          </p:cNvPicPr>
          <p:nvPr/>
        </p:nvPicPr>
        <p:blipFill>
          <a:blip r:embed="rId2"/>
          <a:stretch>
            <a:fillRect/>
          </a:stretch>
        </p:blipFill>
        <p:spPr>
          <a:xfrm>
            <a:off x="0" y="0"/>
            <a:ext cx="12192000" cy="6868160"/>
          </a:xfrm>
          <a:prstGeom prst="rect">
            <a:avLst/>
          </a:prstGeom>
        </p:spPr>
      </p:pic>
      <p:sp>
        <p:nvSpPr>
          <p:cNvPr id="3" name="Content Placeholder 2"/>
          <p:cNvSpPr>
            <a:spLocks noGrp="1"/>
          </p:cNvSpPr>
          <p:nvPr>
            <p:ph idx="1"/>
          </p:nvPr>
        </p:nvSpPr>
        <p:spPr>
          <a:xfrm>
            <a:off x="609600" y="2196140"/>
            <a:ext cx="10895012" cy="4387222"/>
          </a:xfrm>
        </p:spPr>
        <p:txBody>
          <a:bodyPr>
            <a:normAutofit/>
          </a:bodyPr>
          <a:lstStyle/>
          <a:p>
            <a:r>
              <a:rPr lang="en-US" sz="3200" dirty="0">
                <a:solidFill>
                  <a:srgbClr val="09C2E7"/>
                </a:solidFill>
                <a:latin typeface="Century Gothic" panose="020B0502020202020204" pitchFamily="34" charset="0"/>
              </a:rPr>
              <a:t>Thinking and remembering are internal events</a:t>
            </a:r>
          </a:p>
          <a:p>
            <a:pPr marL="0" indent="0">
              <a:buNone/>
            </a:pPr>
            <a:endParaRPr lang="en-US" sz="3200" dirty="0">
              <a:solidFill>
                <a:srgbClr val="09C2E7"/>
              </a:solidFill>
              <a:latin typeface="Century Gothic" panose="020B0502020202020204" pitchFamily="34" charset="0"/>
            </a:endParaRPr>
          </a:p>
          <a:p>
            <a:r>
              <a:rPr lang="en-US" sz="3200" dirty="0">
                <a:solidFill>
                  <a:srgbClr val="09C2E7"/>
                </a:solidFill>
                <a:latin typeface="Century Gothic" panose="020B0502020202020204" pitchFamily="34" charset="0"/>
              </a:rPr>
              <a:t>they cannot be measured.</a:t>
            </a:r>
          </a:p>
          <a:p>
            <a:pPr marL="342900" lvl="1" indent="0">
              <a:buNone/>
            </a:pPr>
            <a:endParaRPr lang="en-US" sz="3200" dirty="0">
              <a:solidFill>
                <a:srgbClr val="09C2E7"/>
              </a:solidFill>
              <a:latin typeface="Century Gothic" panose="020B0502020202020204" pitchFamily="34" charset="0"/>
            </a:endParaRPr>
          </a:p>
          <a:p>
            <a:r>
              <a:rPr lang="en-US" sz="3200" dirty="0">
                <a:solidFill>
                  <a:srgbClr val="09C2E7"/>
                </a:solidFill>
                <a:latin typeface="Century Gothic" panose="020B0502020202020204" pitchFamily="34" charset="0"/>
              </a:rPr>
              <a:t>This theory assumes that while all creatures can learn, some types of learning are unique to humans (language).</a:t>
            </a:r>
          </a:p>
        </p:txBody>
      </p:sp>
      <p:sp>
        <p:nvSpPr>
          <p:cNvPr id="9" name="Title 1">
            <a:extLst>
              <a:ext uri="{FF2B5EF4-FFF2-40B4-BE49-F238E27FC236}">
                <a16:creationId xmlns:a16="http://schemas.microsoft.com/office/drawing/2014/main" id="{CC1003DF-7DBA-4ED0-9905-3629DFFB433C}"/>
              </a:ext>
            </a:extLst>
          </p:cNvPr>
          <p:cNvSpPr>
            <a:spLocks noGrp="1"/>
          </p:cNvSpPr>
          <p:nvPr>
            <p:ph type="title"/>
          </p:nvPr>
        </p:nvSpPr>
        <p:spPr>
          <a:xfrm>
            <a:off x="609600" y="274638"/>
            <a:ext cx="10972800" cy="1143000"/>
          </a:xfrm>
        </p:spPr>
        <p:txBody>
          <a:bodyPr>
            <a:normAutofit/>
          </a:bodyPr>
          <a:lstStyle/>
          <a:p>
            <a:pPr algn="r"/>
            <a:r>
              <a:rPr lang="en-US" sz="5400" b="1" dirty="0">
                <a:solidFill>
                  <a:schemeClr val="bg1"/>
                </a:solidFill>
                <a:latin typeface="Century Gothic" panose="020B0502020202020204" pitchFamily="34" charset="0"/>
              </a:rPr>
              <a:t>Cognitive Theory</a:t>
            </a:r>
          </a:p>
        </p:txBody>
      </p:sp>
    </p:spTree>
    <p:extLst>
      <p:ext uri="{BB962C8B-B14F-4D97-AF65-F5344CB8AC3E}">
        <p14:creationId xmlns:p14="http://schemas.microsoft.com/office/powerpoint/2010/main" val="1596365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212A1E-98D7-4B75-8F97-AB1AA6E183E0}"/>
              </a:ext>
            </a:extLst>
          </p:cNvPr>
          <p:cNvPicPr>
            <a:picLocks noChangeAspect="1"/>
          </p:cNvPicPr>
          <p:nvPr/>
        </p:nvPicPr>
        <p:blipFill>
          <a:blip r:embed="rId3"/>
          <a:stretch>
            <a:fillRect/>
          </a:stretch>
        </p:blipFill>
        <p:spPr>
          <a:xfrm>
            <a:off x="0" y="0"/>
            <a:ext cx="12192000" cy="6868160"/>
          </a:xfrm>
          <a:prstGeom prst="rect">
            <a:avLst/>
          </a:prstGeom>
        </p:spPr>
      </p:pic>
      <p:sp>
        <p:nvSpPr>
          <p:cNvPr id="3" name="Content Placeholder 2"/>
          <p:cNvSpPr>
            <a:spLocks noGrp="1"/>
          </p:cNvSpPr>
          <p:nvPr>
            <p:ph idx="1"/>
          </p:nvPr>
        </p:nvSpPr>
        <p:spPr>
          <a:xfrm>
            <a:off x="462456" y="2039008"/>
            <a:ext cx="11486374" cy="4387222"/>
          </a:xfrm>
        </p:spPr>
        <p:txBody>
          <a:bodyPr>
            <a:normAutofit lnSpcReduction="10000"/>
          </a:bodyPr>
          <a:lstStyle/>
          <a:p>
            <a:pPr marL="89154" indent="0">
              <a:buNone/>
            </a:pPr>
            <a:r>
              <a:rPr lang="en-US" sz="3200" dirty="0">
                <a:solidFill>
                  <a:srgbClr val="FFFF00"/>
                </a:solidFill>
              </a:rPr>
              <a:t>Major Assumptions: behaviorist and cognitive theories</a:t>
            </a:r>
          </a:p>
          <a:p>
            <a:pPr marL="89154" indent="0">
              <a:buNone/>
            </a:pPr>
            <a:endParaRPr lang="en-US" sz="3200" dirty="0">
              <a:solidFill>
                <a:srgbClr val="09C2E7"/>
              </a:solidFill>
            </a:endParaRPr>
          </a:p>
          <a:p>
            <a:r>
              <a:rPr lang="en-US" sz="3200" dirty="0">
                <a:solidFill>
                  <a:srgbClr val="09C2E7"/>
                </a:solidFill>
              </a:rPr>
              <a:t>Behavior is influenced by experience</a:t>
            </a:r>
          </a:p>
          <a:p>
            <a:pPr marL="0" indent="0">
              <a:buNone/>
            </a:pPr>
            <a:endParaRPr lang="en-US" sz="3200" dirty="0">
              <a:solidFill>
                <a:srgbClr val="09C2E7"/>
              </a:solidFill>
            </a:endParaRPr>
          </a:p>
          <a:p>
            <a:r>
              <a:rPr lang="en-US" sz="3200" dirty="0">
                <a:solidFill>
                  <a:srgbClr val="09C2E7"/>
                </a:solidFill>
              </a:rPr>
              <a:t>Learning is adaptive for the individual</a:t>
            </a:r>
          </a:p>
          <a:p>
            <a:endParaRPr lang="en-US" sz="3200" dirty="0">
              <a:solidFill>
                <a:srgbClr val="09C2E7"/>
              </a:solidFill>
            </a:endParaRPr>
          </a:p>
          <a:p>
            <a:r>
              <a:rPr lang="en-US" sz="3200" dirty="0">
                <a:solidFill>
                  <a:srgbClr val="09C2E7"/>
                </a:solidFill>
              </a:rPr>
              <a:t>Learning is a process governed by natural laws that can be tested and studied</a:t>
            </a:r>
          </a:p>
        </p:txBody>
      </p:sp>
      <p:sp>
        <p:nvSpPr>
          <p:cNvPr id="7" name="Title 1">
            <a:extLst>
              <a:ext uri="{FF2B5EF4-FFF2-40B4-BE49-F238E27FC236}">
                <a16:creationId xmlns:a16="http://schemas.microsoft.com/office/drawing/2014/main" id="{326EB900-DC3A-430B-8B6B-F69AB422F8F0}"/>
              </a:ext>
            </a:extLst>
          </p:cNvPr>
          <p:cNvSpPr>
            <a:spLocks noGrp="1"/>
          </p:cNvSpPr>
          <p:nvPr>
            <p:ph type="title"/>
          </p:nvPr>
        </p:nvSpPr>
        <p:spPr>
          <a:xfrm>
            <a:off x="609600" y="274638"/>
            <a:ext cx="10972800" cy="1143000"/>
          </a:xfrm>
        </p:spPr>
        <p:txBody>
          <a:bodyPr>
            <a:normAutofit/>
          </a:bodyPr>
          <a:lstStyle/>
          <a:p>
            <a:pPr algn="r"/>
            <a:r>
              <a:rPr lang="en-US" sz="5400" b="1" dirty="0">
                <a:solidFill>
                  <a:schemeClr val="bg1"/>
                </a:solidFill>
                <a:latin typeface="Century Gothic" panose="020B0502020202020204" pitchFamily="34" charset="0"/>
              </a:rPr>
              <a:t>Major Assumptions</a:t>
            </a:r>
          </a:p>
        </p:txBody>
      </p:sp>
    </p:spTree>
    <p:extLst>
      <p:ext uri="{BB962C8B-B14F-4D97-AF65-F5344CB8AC3E}">
        <p14:creationId xmlns:p14="http://schemas.microsoft.com/office/powerpoint/2010/main" val="138520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DF60F4-3A86-4F74-A1A6-E8C2297D826F}"/>
              </a:ext>
            </a:extLst>
          </p:cNvPr>
          <p:cNvPicPr>
            <a:picLocks noChangeAspect="1"/>
          </p:cNvPicPr>
          <p:nvPr/>
        </p:nvPicPr>
        <p:blipFill>
          <a:blip r:embed="rId2"/>
          <a:stretch>
            <a:fillRect/>
          </a:stretch>
        </p:blipFill>
        <p:spPr>
          <a:xfrm>
            <a:off x="0" y="0"/>
            <a:ext cx="12192000" cy="6868160"/>
          </a:xfrm>
          <a:prstGeom prst="rect">
            <a:avLst/>
          </a:prstGeom>
        </p:spPr>
      </p:pic>
      <p:sp>
        <p:nvSpPr>
          <p:cNvPr id="5" name="Content Placeholder 4"/>
          <p:cNvSpPr>
            <a:spLocks noGrp="1"/>
          </p:cNvSpPr>
          <p:nvPr>
            <p:ph idx="1"/>
          </p:nvPr>
        </p:nvSpPr>
        <p:spPr>
          <a:xfrm>
            <a:off x="451944" y="2280535"/>
            <a:ext cx="10454927" cy="4992626"/>
          </a:xfrm>
        </p:spPr>
        <p:txBody>
          <a:bodyPr>
            <a:noAutofit/>
          </a:bodyPr>
          <a:lstStyle/>
          <a:p>
            <a:r>
              <a:rPr lang="en-US" sz="3200" dirty="0">
                <a:solidFill>
                  <a:srgbClr val="09C2E7"/>
                </a:solidFill>
              </a:rPr>
              <a:t>Young children do not have the experiences we have as adults, we have lived longer and gone through many events in life.</a:t>
            </a:r>
          </a:p>
          <a:p>
            <a:r>
              <a:rPr lang="en-US" sz="3200" dirty="0">
                <a:solidFill>
                  <a:srgbClr val="09C2E7"/>
                </a:solidFill>
              </a:rPr>
              <a:t>Those events fashioned behaviors that we exhibit beyond the time of the event. We adapt, change, as a result of the experiences we live: in our lives with family, in your profession, in our learning, in interaction with others.</a:t>
            </a:r>
          </a:p>
        </p:txBody>
      </p:sp>
      <p:sp>
        <p:nvSpPr>
          <p:cNvPr id="7" name="Title 1">
            <a:extLst>
              <a:ext uri="{FF2B5EF4-FFF2-40B4-BE49-F238E27FC236}">
                <a16:creationId xmlns:a16="http://schemas.microsoft.com/office/drawing/2014/main" id="{B9B842C5-684F-44C4-949C-A2921B408CB3}"/>
              </a:ext>
            </a:extLst>
          </p:cNvPr>
          <p:cNvSpPr>
            <a:spLocks noGrp="1"/>
          </p:cNvSpPr>
          <p:nvPr>
            <p:ph type="title"/>
          </p:nvPr>
        </p:nvSpPr>
        <p:spPr>
          <a:xfrm>
            <a:off x="609600" y="274638"/>
            <a:ext cx="10972800" cy="1143000"/>
          </a:xfrm>
        </p:spPr>
        <p:txBody>
          <a:bodyPr>
            <a:normAutofit/>
          </a:bodyPr>
          <a:lstStyle/>
          <a:p>
            <a:pPr algn="r"/>
            <a:r>
              <a:rPr lang="en-US" sz="5400" b="1" dirty="0">
                <a:solidFill>
                  <a:schemeClr val="bg1"/>
                </a:solidFill>
                <a:latin typeface="Century Gothic" panose="020B0502020202020204" pitchFamily="34" charset="0"/>
              </a:rPr>
              <a:t>Major Assumptions</a:t>
            </a:r>
          </a:p>
        </p:txBody>
      </p:sp>
    </p:spTree>
    <p:extLst>
      <p:ext uri="{BB962C8B-B14F-4D97-AF65-F5344CB8AC3E}">
        <p14:creationId xmlns:p14="http://schemas.microsoft.com/office/powerpoint/2010/main" val="1013896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3BC970-9F5B-443D-81FD-DEFE77821D6D}"/>
              </a:ext>
            </a:extLst>
          </p:cNvPr>
          <p:cNvPicPr>
            <a:picLocks noChangeAspect="1"/>
          </p:cNvPicPr>
          <p:nvPr/>
        </p:nvPicPr>
        <p:blipFill>
          <a:blip r:embed="rId3"/>
          <a:stretch>
            <a:fillRect/>
          </a:stretch>
        </p:blipFill>
        <p:spPr>
          <a:xfrm>
            <a:off x="0" y="-10160"/>
            <a:ext cx="12192000" cy="6868160"/>
          </a:xfrm>
          <a:prstGeom prst="rect">
            <a:avLst/>
          </a:prstGeom>
        </p:spPr>
      </p:pic>
      <p:sp>
        <p:nvSpPr>
          <p:cNvPr id="10243" name="Rectangle 3"/>
          <p:cNvSpPr>
            <a:spLocks noGrp="1" noChangeArrowheads="1"/>
          </p:cNvSpPr>
          <p:nvPr>
            <p:ph idx="1"/>
          </p:nvPr>
        </p:nvSpPr>
        <p:spPr>
          <a:xfrm>
            <a:off x="252248" y="2577901"/>
            <a:ext cx="11687503" cy="5070198"/>
          </a:xfrm>
          <a:noFill/>
        </p:spPr>
        <p:txBody>
          <a:bodyPr>
            <a:noAutofit/>
          </a:bodyPr>
          <a:lstStyle/>
          <a:p>
            <a:pPr marL="800100" lvl="1" indent="-457200">
              <a:buFont typeface="+mj-lt"/>
              <a:buAutoNum type="arabicPeriod"/>
            </a:pPr>
            <a:r>
              <a:rPr lang="en-US" sz="2500" dirty="0">
                <a:solidFill>
                  <a:srgbClr val="09C2E7"/>
                </a:solidFill>
                <a:latin typeface="Century Gothic" panose="020B0502020202020204" pitchFamily="34" charset="0"/>
              </a:rPr>
              <a:t>True or False: </a:t>
            </a:r>
          </a:p>
          <a:p>
            <a:pPr marL="864108" lvl="4" indent="0">
              <a:buNone/>
            </a:pPr>
            <a:r>
              <a:rPr lang="en-US" sz="2500" dirty="0">
                <a:solidFill>
                  <a:srgbClr val="09C2E7"/>
                </a:solidFill>
                <a:latin typeface="Century Gothic" panose="020B0502020202020204" pitchFamily="34" charset="0"/>
              </a:rPr>
              <a:t>You have to see learning taking place for it to happen. </a:t>
            </a:r>
          </a:p>
          <a:p>
            <a:pPr marL="864108" lvl="4" indent="0">
              <a:buNone/>
            </a:pPr>
            <a:r>
              <a:rPr lang="en-US" sz="2500" dirty="0">
                <a:solidFill>
                  <a:srgbClr val="09C2E7"/>
                </a:solidFill>
                <a:latin typeface="Century Gothic" panose="020B0502020202020204" pitchFamily="34" charset="0"/>
              </a:rPr>
              <a:t>   </a:t>
            </a:r>
          </a:p>
          <a:p>
            <a:pPr marL="864108" lvl="4" indent="0">
              <a:buNone/>
            </a:pPr>
            <a:endParaRPr lang="en-US" sz="2500" dirty="0">
              <a:solidFill>
                <a:srgbClr val="09C2E7"/>
              </a:solidFill>
              <a:latin typeface="Century Gothic" panose="020B0502020202020204" pitchFamily="34" charset="0"/>
            </a:endParaRPr>
          </a:p>
          <a:p>
            <a:pPr marL="541782" lvl="2" indent="0">
              <a:buNone/>
            </a:pPr>
            <a:r>
              <a:rPr lang="en-US" sz="2500" dirty="0">
                <a:solidFill>
                  <a:srgbClr val="09C2E7"/>
                </a:solidFill>
                <a:latin typeface="Century Gothic" panose="020B0502020202020204" pitchFamily="34" charset="0"/>
              </a:rPr>
              <a:t>2. Name two major assumptions of behaviorist and cognitive theories and explain their implications in the teaching and learning process. </a:t>
            </a:r>
            <a:endParaRPr lang="en-US" sz="2200" dirty="0">
              <a:solidFill>
                <a:srgbClr val="09C2E7"/>
              </a:solidFill>
              <a:latin typeface="Century Gothic" panose="020B0502020202020204" pitchFamily="34" charset="0"/>
            </a:endParaRPr>
          </a:p>
          <a:p>
            <a:pPr marL="864108" lvl="4" indent="0">
              <a:buNone/>
            </a:pPr>
            <a:endParaRPr lang="en-US" sz="2200" dirty="0">
              <a:solidFill>
                <a:srgbClr val="09C2E7"/>
              </a:solidFill>
              <a:latin typeface="Century Gothic" panose="020B0502020202020204" pitchFamily="34" charset="0"/>
            </a:endParaRPr>
          </a:p>
          <a:p>
            <a:pPr marL="864108" lvl="4" indent="0">
              <a:buNone/>
            </a:pPr>
            <a:endParaRPr lang="en-US" sz="2200" dirty="0">
              <a:solidFill>
                <a:srgbClr val="09C2E7"/>
              </a:solidFill>
              <a:latin typeface="Century Gothic" panose="020B0502020202020204" pitchFamily="34" charset="0"/>
            </a:endParaRPr>
          </a:p>
          <a:p>
            <a:pPr marL="864108" lvl="4" indent="0">
              <a:buNone/>
            </a:pPr>
            <a:endParaRPr lang="en-US" sz="2200" dirty="0">
              <a:solidFill>
                <a:srgbClr val="09C2E7"/>
              </a:solidFill>
              <a:latin typeface="Century Gothic" panose="020B0502020202020204" pitchFamily="34" charset="0"/>
            </a:endParaRPr>
          </a:p>
        </p:txBody>
      </p:sp>
      <p:sp>
        <p:nvSpPr>
          <p:cNvPr id="5" name="Title 1">
            <a:extLst>
              <a:ext uri="{FF2B5EF4-FFF2-40B4-BE49-F238E27FC236}">
                <a16:creationId xmlns:a16="http://schemas.microsoft.com/office/drawing/2014/main" id="{FA89FD2C-1A89-4965-B1F1-3DD7F9BD82FB}"/>
              </a:ext>
            </a:extLst>
          </p:cNvPr>
          <p:cNvSpPr>
            <a:spLocks noGrp="1"/>
          </p:cNvSpPr>
          <p:nvPr>
            <p:ph type="title"/>
          </p:nvPr>
        </p:nvSpPr>
        <p:spPr>
          <a:xfrm>
            <a:off x="3363310" y="256834"/>
            <a:ext cx="8219090" cy="1143000"/>
          </a:xfrm>
        </p:spPr>
        <p:txBody>
          <a:bodyPr>
            <a:normAutofit fontScale="90000"/>
          </a:bodyPr>
          <a:lstStyle/>
          <a:p>
            <a:pPr algn="r"/>
            <a:r>
              <a:rPr lang="en-US" sz="5400" b="1" dirty="0">
                <a:solidFill>
                  <a:srgbClr val="C00000"/>
                </a:solidFill>
                <a:latin typeface="Century Gothic" panose="020B0502020202020204" pitchFamily="34" charset="0"/>
              </a:rPr>
              <a:t>Checking for Understanding</a:t>
            </a:r>
          </a:p>
        </p:txBody>
      </p:sp>
    </p:spTree>
    <p:extLst>
      <p:ext uri="{BB962C8B-B14F-4D97-AF65-F5344CB8AC3E}">
        <p14:creationId xmlns:p14="http://schemas.microsoft.com/office/powerpoint/2010/main" val="88784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4D86FD-3117-40C2-9CDC-554A5E815D50}"/>
              </a:ext>
            </a:extLst>
          </p:cNvPr>
          <p:cNvPicPr>
            <a:picLocks noChangeAspect="1"/>
          </p:cNvPicPr>
          <p:nvPr/>
        </p:nvPicPr>
        <p:blipFill>
          <a:blip r:embed="rId2"/>
          <a:stretch>
            <a:fillRect/>
          </a:stretch>
        </p:blipFill>
        <p:spPr>
          <a:xfrm>
            <a:off x="-1" y="81454"/>
            <a:ext cx="12192001" cy="6776545"/>
          </a:xfrm>
          <a:prstGeom prst="rect">
            <a:avLst/>
          </a:prstGeom>
        </p:spPr>
      </p:pic>
    </p:spTree>
    <p:extLst>
      <p:ext uri="{BB962C8B-B14F-4D97-AF65-F5344CB8AC3E}">
        <p14:creationId xmlns:p14="http://schemas.microsoft.com/office/powerpoint/2010/main" val="3165834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5134BF-B058-48DA-8851-06E47E280227}"/>
              </a:ext>
            </a:extLst>
          </p:cNvPr>
          <p:cNvPicPr>
            <a:picLocks noChangeAspect="1"/>
          </p:cNvPicPr>
          <p:nvPr/>
        </p:nvPicPr>
        <p:blipFill>
          <a:blip r:embed="rId3"/>
          <a:stretch>
            <a:fillRect/>
          </a:stretch>
        </p:blipFill>
        <p:spPr>
          <a:xfrm>
            <a:off x="0" y="0"/>
            <a:ext cx="12192000" cy="6868160"/>
          </a:xfrm>
          <a:prstGeom prst="rect">
            <a:avLst/>
          </a:prstGeom>
        </p:spPr>
      </p:pic>
      <p:sp>
        <p:nvSpPr>
          <p:cNvPr id="2" name="Title 1"/>
          <p:cNvSpPr>
            <a:spLocks noGrp="1"/>
          </p:cNvSpPr>
          <p:nvPr>
            <p:ph type="title"/>
          </p:nvPr>
        </p:nvSpPr>
        <p:spPr/>
        <p:txBody>
          <a:bodyPr>
            <a:normAutofit/>
          </a:bodyPr>
          <a:lstStyle/>
          <a:p>
            <a:pPr algn="r"/>
            <a:r>
              <a:rPr lang="en-US" sz="5400" b="1" dirty="0">
                <a:solidFill>
                  <a:schemeClr val="bg1"/>
                </a:solidFill>
                <a:latin typeface="Century Gothic" panose="020B0502020202020204" pitchFamily="34" charset="0"/>
              </a:rPr>
              <a:t>Constructivist Theory</a:t>
            </a:r>
          </a:p>
        </p:txBody>
      </p:sp>
      <p:sp>
        <p:nvSpPr>
          <p:cNvPr id="3" name="Content Placeholder 2"/>
          <p:cNvSpPr>
            <a:spLocks noGrp="1"/>
          </p:cNvSpPr>
          <p:nvPr>
            <p:ph sz="half" idx="1"/>
          </p:nvPr>
        </p:nvSpPr>
        <p:spPr/>
        <p:txBody>
          <a:bodyPr>
            <a:normAutofit/>
          </a:bodyPr>
          <a:lstStyle/>
          <a:p>
            <a:endParaRPr lang="en-US" dirty="0"/>
          </a:p>
          <a:p>
            <a:pPr marL="118872" indent="0">
              <a:buNone/>
            </a:pP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40</a:t>
            </a:fld>
            <a:endParaRPr kumimoji="0" lang="en-US" dirty="0"/>
          </a:p>
        </p:txBody>
      </p:sp>
      <p:sp>
        <p:nvSpPr>
          <p:cNvPr id="6" name="TextBox 5"/>
          <p:cNvSpPr txBox="1"/>
          <p:nvPr/>
        </p:nvSpPr>
        <p:spPr>
          <a:xfrm>
            <a:off x="388578" y="2320535"/>
            <a:ext cx="3618660" cy="3662541"/>
          </a:xfrm>
          <a:prstGeom prst="rect">
            <a:avLst/>
          </a:prstGeom>
          <a:noFill/>
        </p:spPr>
        <p:txBody>
          <a:bodyPr wrap="square" rtlCol="0">
            <a:spAutoFit/>
          </a:bodyPr>
          <a:lstStyle/>
          <a:p>
            <a:pPr algn="ctr"/>
            <a:r>
              <a:rPr lang="en-US" sz="3200" b="1" dirty="0">
                <a:solidFill>
                  <a:schemeClr val="bg1"/>
                </a:solidFill>
              </a:rPr>
              <a:t>       </a:t>
            </a:r>
            <a:r>
              <a:rPr lang="en-US" sz="3200" b="1" u="sng" dirty="0">
                <a:solidFill>
                  <a:schemeClr val="bg1"/>
                </a:solidFill>
              </a:rPr>
              <a:t>Key Idea</a:t>
            </a:r>
          </a:p>
          <a:p>
            <a:pPr algn="ctr"/>
            <a:endParaRPr lang="en-US" sz="2500" b="1" dirty="0">
              <a:solidFill>
                <a:schemeClr val="bg1"/>
              </a:solidFill>
            </a:endParaRPr>
          </a:p>
          <a:p>
            <a:pPr algn="ctr"/>
            <a:r>
              <a:rPr lang="en-US" sz="2500" b="1" dirty="0">
                <a:solidFill>
                  <a:schemeClr val="bg1"/>
                </a:solidFill>
              </a:rPr>
              <a:t>The theory explains the nature of knowledge. Views are more focused on human development and the context of the social world</a:t>
            </a:r>
          </a:p>
        </p:txBody>
      </p:sp>
      <p:sp>
        <p:nvSpPr>
          <p:cNvPr id="9" name="Rectangle 3"/>
          <p:cNvSpPr txBox="1">
            <a:spLocks noChangeArrowheads="1"/>
          </p:cNvSpPr>
          <p:nvPr/>
        </p:nvSpPr>
        <p:spPr>
          <a:xfrm>
            <a:off x="4312038" y="2405300"/>
            <a:ext cx="7733524" cy="3773241"/>
          </a:xfrm>
          <a:prstGeom prst="rect">
            <a:avLst/>
          </a:prstGeom>
        </p:spPr>
        <p:txBody>
          <a:bodyPr vert="horz" lIns="91440" tIns="45720" rIns="91440" bIns="45720" rtlCol="0">
            <a:normAutofit fontScale="92500" lnSpcReduction="20000"/>
          </a:bodyPr>
          <a:lstStyle/>
          <a:p>
            <a:pPr marL="514350" indent="-514350">
              <a:spcBef>
                <a:spcPct val="20000"/>
              </a:spcBef>
              <a:buAutoNum type="arabicPeriod"/>
              <a:defRPr/>
            </a:pPr>
            <a:r>
              <a:rPr lang="en-US" sz="3600" dirty="0">
                <a:solidFill>
                  <a:srgbClr val="FFFF00"/>
                </a:solidFill>
                <a:latin typeface="Century Gothic" panose="020B0502020202020204" pitchFamily="34" charset="0"/>
              </a:rPr>
              <a:t>Students are interactive learners.</a:t>
            </a:r>
          </a:p>
          <a:p>
            <a:pPr>
              <a:spcBef>
                <a:spcPct val="20000"/>
              </a:spcBef>
              <a:defRPr/>
            </a:pPr>
            <a:endParaRPr lang="en-US" sz="3600" dirty="0">
              <a:solidFill>
                <a:srgbClr val="FFFF00"/>
              </a:solidFill>
              <a:latin typeface="Century Gothic" panose="020B0502020202020204" pitchFamily="34" charset="0"/>
            </a:endParaRPr>
          </a:p>
          <a:p>
            <a:pPr>
              <a:spcBef>
                <a:spcPct val="20000"/>
              </a:spcBef>
              <a:defRPr/>
            </a:pPr>
            <a:r>
              <a:rPr lang="en-US" sz="3600" dirty="0">
                <a:solidFill>
                  <a:srgbClr val="FFFF00"/>
                </a:solidFill>
                <a:latin typeface="Century Gothic" panose="020B0502020202020204" pitchFamily="34" charset="0"/>
              </a:rPr>
              <a:t>2. Focus is on how we make meaning in interaction between experience and ideas.</a:t>
            </a:r>
          </a:p>
          <a:p>
            <a:pPr>
              <a:spcBef>
                <a:spcPct val="20000"/>
              </a:spcBef>
              <a:defRPr/>
            </a:pPr>
            <a:endParaRPr lang="en-US" sz="3600" dirty="0">
              <a:solidFill>
                <a:srgbClr val="FFFF00"/>
              </a:solidFill>
              <a:latin typeface="Century Gothic" panose="020B0502020202020204" pitchFamily="34" charset="0"/>
            </a:endParaRPr>
          </a:p>
          <a:p>
            <a:pPr>
              <a:spcBef>
                <a:spcPct val="20000"/>
              </a:spcBef>
              <a:defRPr/>
            </a:pPr>
            <a:r>
              <a:rPr lang="en-US" sz="3600" dirty="0">
                <a:solidFill>
                  <a:srgbClr val="FFFF00"/>
                </a:solidFill>
                <a:latin typeface="Century Gothic" panose="020B0502020202020204" pitchFamily="34" charset="0"/>
              </a:rPr>
              <a:t>3. Genetic make up defines how you develop intellectually.</a:t>
            </a:r>
          </a:p>
          <a:p>
            <a:pPr marL="514350" indent="-514350">
              <a:spcBef>
                <a:spcPct val="20000"/>
              </a:spcBef>
              <a:buFontTx/>
              <a:buAutoNum type="arabicPeriod"/>
              <a:defRPr/>
            </a:pPr>
            <a:endParaRPr lang="en-US" sz="3600" dirty="0">
              <a:solidFill>
                <a:srgbClr val="FFFF00"/>
              </a:solidFill>
              <a:latin typeface="Century Gothic" panose="020B0502020202020204" pitchFamily="34" charset="0"/>
            </a:endParaRPr>
          </a:p>
        </p:txBody>
      </p:sp>
      <p:pic>
        <p:nvPicPr>
          <p:cNvPr id="10" name="Graphic 9" descr="Key">
            <a:extLst>
              <a:ext uri="{FF2B5EF4-FFF2-40B4-BE49-F238E27FC236}">
                <a16:creationId xmlns:a16="http://schemas.microsoft.com/office/drawing/2014/main" id="{C8D47AC1-1261-4920-997A-73DA96D0B3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898" y="2093719"/>
            <a:ext cx="1335281" cy="1335281"/>
          </a:xfrm>
          <a:prstGeom prst="rect">
            <a:avLst/>
          </a:prstGeom>
        </p:spPr>
      </p:pic>
    </p:spTree>
    <p:extLst>
      <p:ext uri="{BB962C8B-B14F-4D97-AF65-F5344CB8AC3E}">
        <p14:creationId xmlns:p14="http://schemas.microsoft.com/office/powerpoint/2010/main" val="1647118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754DBA-E21F-4C29-BC22-3ABC27924E87}"/>
              </a:ext>
            </a:extLst>
          </p:cNvPr>
          <p:cNvPicPr>
            <a:picLocks noChangeAspect="1"/>
          </p:cNvPicPr>
          <p:nvPr/>
        </p:nvPicPr>
        <p:blipFill>
          <a:blip r:embed="rId2"/>
          <a:stretch>
            <a:fillRect/>
          </a:stretch>
        </p:blipFill>
        <p:spPr>
          <a:xfrm>
            <a:off x="0" y="-10160"/>
            <a:ext cx="12192000" cy="6868160"/>
          </a:xfrm>
          <a:prstGeom prst="rect">
            <a:avLst/>
          </a:prstGeom>
        </p:spPr>
      </p:pic>
      <p:sp>
        <p:nvSpPr>
          <p:cNvPr id="7" name="Content Placeholder 6"/>
          <p:cNvSpPr>
            <a:spLocks noGrp="1"/>
          </p:cNvSpPr>
          <p:nvPr>
            <p:ph idx="1"/>
          </p:nvPr>
        </p:nvSpPr>
        <p:spPr>
          <a:xfrm>
            <a:off x="3962400" y="1413164"/>
            <a:ext cx="7542212" cy="4987636"/>
          </a:xfrm>
        </p:spPr>
        <p:txBody>
          <a:bodyPr>
            <a:noAutofit/>
          </a:bodyPr>
          <a:lstStyle/>
          <a:p>
            <a:r>
              <a:rPr lang="en-US" sz="2400" b="1" dirty="0">
                <a:solidFill>
                  <a:srgbClr val="FFFF00"/>
                </a:solidFill>
                <a:latin typeface="Century Gothic" panose="020B0502020202020204" pitchFamily="34" charset="0"/>
              </a:rPr>
              <a:t>Piaget</a:t>
            </a:r>
          </a:p>
          <a:p>
            <a:pPr lvl="1"/>
            <a:r>
              <a:rPr lang="en-US" sz="2400" dirty="0">
                <a:solidFill>
                  <a:srgbClr val="09C2E7"/>
                </a:solidFill>
                <a:latin typeface="Century Gothic" panose="020B0502020202020204" pitchFamily="34" charset="0"/>
              </a:rPr>
              <a:t>Intellectual development determined by genetics.</a:t>
            </a:r>
          </a:p>
          <a:p>
            <a:pPr lvl="1"/>
            <a:r>
              <a:rPr lang="en-US" sz="2400" dirty="0">
                <a:solidFill>
                  <a:srgbClr val="09C2E7"/>
                </a:solidFill>
                <a:latin typeface="Century Gothic" panose="020B0502020202020204" pitchFamily="34" charset="0"/>
              </a:rPr>
              <a:t>Propose 4 stages of human development</a:t>
            </a:r>
          </a:p>
          <a:p>
            <a:pPr marL="1371600" lvl="2" indent="-457200">
              <a:buFont typeface="+mj-lt"/>
              <a:buAutoNum type="arabicPeriod"/>
            </a:pPr>
            <a:r>
              <a:rPr lang="en-US" sz="2400" b="1" dirty="0">
                <a:solidFill>
                  <a:srgbClr val="FFFF00"/>
                </a:solidFill>
                <a:latin typeface="Century Gothic" panose="020B0502020202020204" pitchFamily="34" charset="0"/>
              </a:rPr>
              <a:t>Sensory motor – </a:t>
            </a:r>
            <a:r>
              <a:rPr lang="en-US" sz="2400" dirty="0">
                <a:solidFill>
                  <a:srgbClr val="09C2E7"/>
                </a:solidFill>
                <a:latin typeface="Century Gothic" panose="020B0502020202020204" pitchFamily="34" charset="0"/>
              </a:rPr>
              <a:t>the execution of voluntary movements</a:t>
            </a:r>
          </a:p>
          <a:p>
            <a:pPr marL="1371600" lvl="2" indent="-457200">
              <a:buFont typeface="+mj-lt"/>
              <a:buAutoNum type="arabicPeriod"/>
            </a:pPr>
            <a:r>
              <a:rPr lang="en-US" sz="2400" b="1" dirty="0">
                <a:solidFill>
                  <a:srgbClr val="FFFF00"/>
                </a:solidFill>
                <a:latin typeface="Century Gothic" panose="020B0502020202020204" pitchFamily="34" charset="0"/>
              </a:rPr>
              <a:t>Preoperational – </a:t>
            </a:r>
            <a:r>
              <a:rPr lang="en-US" sz="2400" dirty="0">
                <a:solidFill>
                  <a:srgbClr val="09C2E7"/>
                </a:solidFill>
                <a:latin typeface="Century Gothic" panose="020B0502020202020204" pitchFamily="34" charset="0"/>
              </a:rPr>
              <a:t>symbols of language and manipulation of objects</a:t>
            </a:r>
          </a:p>
          <a:p>
            <a:pPr marL="1371600" lvl="2" indent="-457200">
              <a:buFont typeface="+mj-lt"/>
              <a:buAutoNum type="arabicPeriod"/>
            </a:pPr>
            <a:r>
              <a:rPr lang="en-US" sz="2400" b="1" dirty="0">
                <a:solidFill>
                  <a:srgbClr val="FFFF00"/>
                </a:solidFill>
                <a:latin typeface="Century Gothic" panose="020B0502020202020204" pitchFamily="34" charset="0"/>
              </a:rPr>
              <a:t>Concrete operations – </a:t>
            </a:r>
            <a:r>
              <a:rPr lang="en-US" sz="2400" dirty="0">
                <a:solidFill>
                  <a:srgbClr val="09C2E7"/>
                </a:solidFill>
                <a:latin typeface="Century Gothic" panose="020B0502020202020204" pitchFamily="34" charset="0"/>
              </a:rPr>
              <a:t>Children begin thinking logically about concrete concepts</a:t>
            </a:r>
          </a:p>
          <a:p>
            <a:pPr marL="1371600" lvl="2" indent="-457200">
              <a:buFont typeface="+mj-lt"/>
              <a:buAutoNum type="arabicPeriod"/>
            </a:pPr>
            <a:r>
              <a:rPr lang="en-US" sz="2400" b="1" dirty="0">
                <a:solidFill>
                  <a:srgbClr val="FFFF00"/>
                </a:solidFill>
                <a:latin typeface="Century Gothic" panose="020B0502020202020204" pitchFamily="34" charset="0"/>
              </a:rPr>
              <a:t>Formal operations  - </a:t>
            </a:r>
            <a:r>
              <a:rPr lang="en-US" sz="2400" dirty="0">
                <a:solidFill>
                  <a:srgbClr val="09C2E7"/>
                </a:solidFill>
                <a:latin typeface="Century Gothic" panose="020B0502020202020204" pitchFamily="34" charset="0"/>
              </a:rPr>
              <a:t>Develop the ability to think about abstract concepts</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t>41</a:t>
            </a:fld>
            <a:endParaRPr kumimoji="0" lang="en-US" dirty="0"/>
          </a:p>
        </p:txBody>
      </p:sp>
      <p:sp>
        <p:nvSpPr>
          <p:cNvPr id="9" name="Title 1">
            <a:extLst>
              <a:ext uri="{FF2B5EF4-FFF2-40B4-BE49-F238E27FC236}">
                <a16:creationId xmlns:a16="http://schemas.microsoft.com/office/drawing/2014/main" id="{B1A4E02B-C843-4E77-A140-C5A6C240A2B3}"/>
              </a:ext>
            </a:extLst>
          </p:cNvPr>
          <p:cNvSpPr>
            <a:spLocks noGrp="1"/>
          </p:cNvSpPr>
          <p:nvPr>
            <p:ph type="title"/>
          </p:nvPr>
        </p:nvSpPr>
        <p:spPr>
          <a:xfrm>
            <a:off x="609600" y="274638"/>
            <a:ext cx="10972800" cy="1143000"/>
          </a:xfrm>
        </p:spPr>
        <p:txBody>
          <a:bodyPr>
            <a:normAutofit/>
          </a:bodyPr>
          <a:lstStyle/>
          <a:p>
            <a:pPr algn="r"/>
            <a:r>
              <a:rPr lang="en-US" sz="5400" b="1" dirty="0">
                <a:solidFill>
                  <a:schemeClr val="bg1"/>
                </a:solidFill>
                <a:latin typeface="Century Gothic" panose="020B0502020202020204" pitchFamily="34" charset="0"/>
              </a:rPr>
              <a:t>Constructivist Theorist</a:t>
            </a:r>
          </a:p>
        </p:txBody>
      </p:sp>
      <p:pic>
        <p:nvPicPr>
          <p:cNvPr id="14338" name="Picture 2" descr="Image result for piaget cognitive development theory">
            <a:extLst>
              <a:ext uri="{FF2B5EF4-FFF2-40B4-BE49-F238E27FC236}">
                <a16:creationId xmlns:a16="http://schemas.microsoft.com/office/drawing/2014/main" id="{0C5E0FBB-9EE3-4806-8F41-437A1BCCD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01" y="2223756"/>
            <a:ext cx="4073798" cy="383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116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7E2E00-BA22-4DE1-9DAA-9DC92DC22EAF}"/>
              </a:ext>
            </a:extLst>
          </p:cNvPr>
          <p:cNvPicPr>
            <a:picLocks noChangeAspect="1"/>
          </p:cNvPicPr>
          <p:nvPr/>
        </p:nvPicPr>
        <p:blipFill>
          <a:blip r:embed="rId2"/>
          <a:stretch>
            <a:fillRect/>
          </a:stretch>
        </p:blipFill>
        <p:spPr>
          <a:xfrm>
            <a:off x="0" y="-10160"/>
            <a:ext cx="12192000" cy="6868160"/>
          </a:xfrm>
          <a:prstGeom prst="rect">
            <a:avLst/>
          </a:prstGeom>
        </p:spPr>
      </p:pic>
      <p:sp>
        <p:nvSpPr>
          <p:cNvPr id="3" name="Content Placeholder 2"/>
          <p:cNvSpPr>
            <a:spLocks noGrp="1"/>
          </p:cNvSpPr>
          <p:nvPr>
            <p:ph idx="1"/>
          </p:nvPr>
        </p:nvSpPr>
        <p:spPr>
          <a:xfrm>
            <a:off x="711556" y="1895717"/>
            <a:ext cx="6982016" cy="4484204"/>
          </a:xfrm>
        </p:spPr>
        <p:txBody>
          <a:bodyPr/>
          <a:lstStyle/>
          <a:p>
            <a:pPr marL="118872" indent="0">
              <a:buNone/>
            </a:pPr>
            <a:r>
              <a:rPr lang="en-US" sz="2400" b="1" dirty="0">
                <a:solidFill>
                  <a:srgbClr val="FFFF00"/>
                </a:solidFill>
                <a:latin typeface="Century Gothic" panose="020B0502020202020204" pitchFamily="34" charset="0"/>
              </a:rPr>
              <a:t>Vygotsky</a:t>
            </a:r>
          </a:p>
          <a:p>
            <a:r>
              <a:rPr lang="en-US" sz="2400" dirty="0">
                <a:solidFill>
                  <a:srgbClr val="09C2E7"/>
                </a:solidFill>
                <a:latin typeface="Century Gothic" panose="020B0502020202020204" pitchFamily="34" charset="0"/>
              </a:rPr>
              <a:t>His relevance to constructivism derives from his theories about language, thought, and their relationships by society</a:t>
            </a:r>
          </a:p>
          <a:p>
            <a:pPr marL="0" indent="0">
              <a:buNone/>
            </a:pPr>
            <a:endParaRPr lang="en-US" sz="2400" dirty="0">
              <a:solidFill>
                <a:srgbClr val="09C2E7"/>
              </a:solidFill>
              <a:latin typeface="Century Gothic" panose="020B0502020202020204" pitchFamily="34" charset="0"/>
            </a:endParaRPr>
          </a:p>
          <a:p>
            <a:r>
              <a:rPr lang="en-US" sz="2400" dirty="0">
                <a:solidFill>
                  <a:srgbClr val="09C2E7"/>
                </a:solidFill>
                <a:latin typeface="Century Gothic" panose="020B0502020202020204" pitchFamily="34" charset="0"/>
              </a:rPr>
              <a:t>Learning environments should involve guided interactions that permit children to reflect on inconsistency and to change their conceptions through communication</a:t>
            </a:r>
          </a:p>
          <a:p>
            <a:pPr marL="0" indent="0">
              <a:buNone/>
            </a:pPr>
            <a:endParaRPr lang="en-US" sz="2400" dirty="0">
              <a:solidFill>
                <a:srgbClr val="09C2E7"/>
              </a:solidFill>
              <a:latin typeface="Century Gothic" panose="020B0502020202020204" pitchFamily="34" charset="0"/>
            </a:endParaRPr>
          </a:p>
          <a:p>
            <a:r>
              <a:rPr lang="en-US" sz="2400" dirty="0">
                <a:solidFill>
                  <a:srgbClr val="09C2E7"/>
                </a:solidFill>
                <a:latin typeface="Century Gothic" panose="020B0502020202020204" pitchFamily="34" charset="0"/>
              </a:rPr>
              <a:t>Artifacts play a central role in learning</a:t>
            </a: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42</a:t>
            </a:fld>
            <a:endParaRPr kumimoji="0" lang="en-US" dirty="0"/>
          </a:p>
        </p:txBody>
      </p:sp>
      <p:sp>
        <p:nvSpPr>
          <p:cNvPr id="9" name="Title 1">
            <a:extLst>
              <a:ext uri="{FF2B5EF4-FFF2-40B4-BE49-F238E27FC236}">
                <a16:creationId xmlns:a16="http://schemas.microsoft.com/office/drawing/2014/main" id="{7C196CD7-D7FE-4352-9E2E-5BE344DB5D69}"/>
              </a:ext>
            </a:extLst>
          </p:cNvPr>
          <p:cNvSpPr>
            <a:spLocks noGrp="1"/>
          </p:cNvSpPr>
          <p:nvPr>
            <p:ph type="title"/>
          </p:nvPr>
        </p:nvSpPr>
        <p:spPr>
          <a:xfrm>
            <a:off x="609600" y="274638"/>
            <a:ext cx="10972800" cy="1143000"/>
          </a:xfrm>
        </p:spPr>
        <p:txBody>
          <a:bodyPr>
            <a:normAutofit/>
          </a:bodyPr>
          <a:lstStyle/>
          <a:p>
            <a:pPr algn="r"/>
            <a:r>
              <a:rPr lang="en-US" sz="5400" b="1" dirty="0">
                <a:solidFill>
                  <a:schemeClr val="bg1"/>
                </a:solidFill>
                <a:latin typeface="Century Gothic" panose="020B0502020202020204" pitchFamily="34" charset="0"/>
              </a:rPr>
              <a:t>Constructivist Theorist</a:t>
            </a:r>
          </a:p>
        </p:txBody>
      </p:sp>
      <p:pic>
        <p:nvPicPr>
          <p:cNvPr id="22532" name="Picture 4" descr="Image result for students clipart">
            <a:extLst>
              <a:ext uri="{FF2B5EF4-FFF2-40B4-BE49-F238E27FC236}">
                <a16:creationId xmlns:a16="http://schemas.microsoft.com/office/drawing/2014/main" id="{1E75E9E0-EF38-46A6-A797-960464CA8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572" y="2517912"/>
            <a:ext cx="4319752" cy="323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816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FED289-424B-404E-BD12-F4E34A3C1DCC}"/>
              </a:ext>
            </a:extLst>
          </p:cNvPr>
          <p:cNvPicPr>
            <a:picLocks noChangeAspect="1"/>
          </p:cNvPicPr>
          <p:nvPr/>
        </p:nvPicPr>
        <p:blipFill>
          <a:blip r:embed="rId2"/>
          <a:stretch>
            <a:fillRect/>
          </a:stretch>
        </p:blipFill>
        <p:spPr>
          <a:xfrm>
            <a:off x="0" y="-10160"/>
            <a:ext cx="12192000" cy="6868160"/>
          </a:xfrm>
          <a:prstGeom prst="rect">
            <a:avLst/>
          </a:prstGeom>
        </p:spPr>
      </p:pic>
      <p:sp>
        <p:nvSpPr>
          <p:cNvPr id="3" name="Content Placeholder 2"/>
          <p:cNvSpPr>
            <a:spLocks noGrp="1"/>
          </p:cNvSpPr>
          <p:nvPr>
            <p:ph idx="1"/>
          </p:nvPr>
        </p:nvSpPr>
        <p:spPr>
          <a:xfrm>
            <a:off x="304801" y="1888790"/>
            <a:ext cx="5407572" cy="4498058"/>
          </a:xfrm>
        </p:spPr>
        <p:txBody>
          <a:bodyPr/>
          <a:lstStyle/>
          <a:p>
            <a:pPr marL="118872" indent="0">
              <a:buNone/>
            </a:pPr>
            <a:r>
              <a:rPr lang="en-US" sz="2400" b="1" dirty="0">
                <a:solidFill>
                  <a:srgbClr val="FFFF00"/>
                </a:solidFill>
                <a:latin typeface="Century Gothic" panose="020B0502020202020204" pitchFamily="34" charset="0"/>
              </a:rPr>
              <a:t>Dewey</a:t>
            </a:r>
          </a:p>
          <a:p>
            <a:r>
              <a:rPr lang="en-US" sz="2400" dirty="0">
                <a:solidFill>
                  <a:srgbClr val="09C2E7"/>
                </a:solidFill>
                <a:latin typeface="Century Gothic" panose="020B0502020202020204" pitchFamily="34" charset="0"/>
              </a:rPr>
              <a:t>Education depends on action</a:t>
            </a:r>
          </a:p>
          <a:p>
            <a:pPr lvl="1"/>
            <a:r>
              <a:rPr lang="en-US" sz="2400" dirty="0">
                <a:solidFill>
                  <a:srgbClr val="09C2E7"/>
                </a:solidFill>
                <a:latin typeface="Century Gothic" panose="020B0502020202020204" pitchFamily="34" charset="0"/>
              </a:rPr>
              <a:t>Knowledge and ideas emerge only from a situation in which learners have to draw out experiences that have meaning and importance to them</a:t>
            </a:r>
          </a:p>
          <a:p>
            <a:pPr marL="457200" lvl="1" indent="0">
              <a:buNone/>
            </a:pPr>
            <a:endParaRPr lang="en-US" sz="2400" dirty="0">
              <a:solidFill>
                <a:srgbClr val="09C2E7"/>
              </a:solidFill>
              <a:latin typeface="Century Gothic" panose="020B0502020202020204" pitchFamily="34" charset="0"/>
            </a:endParaRPr>
          </a:p>
          <a:p>
            <a:r>
              <a:rPr lang="en-US" sz="2400" dirty="0">
                <a:solidFill>
                  <a:srgbClr val="09C2E7"/>
                </a:solidFill>
                <a:latin typeface="Century Gothic" panose="020B0502020202020204" pitchFamily="34" charset="0"/>
              </a:rPr>
              <a:t>Problem solving experiences occur in a social context</a:t>
            </a:r>
          </a:p>
          <a:p>
            <a:pPr marL="118872" indent="0">
              <a:buNone/>
            </a:pPr>
            <a:endParaRPr lang="en-US" sz="2400" dirty="0">
              <a:solidFill>
                <a:srgbClr val="09C2E7"/>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43</a:t>
            </a:fld>
            <a:endParaRPr kumimoji="0" lang="en-US" dirty="0"/>
          </a:p>
        </p:txBody>
      </p:sp>
      <p:sp>
        <p:nvSpPr>
          <p:cNvPr id="9" name="Title 1">
            <a:extLst>
              <a:ext uri="{FF2B5EF4-FFF2-40B4-BE49-F238E27FC236}">
                <a16:creationId xmlns:a16="http://schemas.microsoft.com/office/drawing/2014/main" id="{1C4C90A1-48DF-4411-9652-5BD9BA800CA2}"/>
              </a:ext>
            </a:extLst>
          </p:cNvPr>
          <p:cNvSpPr>
            <a:spLocks noGrp="1"/>
          </p:cNvSpPr>
          <p:nvPr>
            <p:ph type="title"/>
          </p:nvPr>
        </p:nvSpPr>
        <p:spPr>
          <a:xfrm>
            <a:off x="609600" y="274638"/>
            <a:ext cx="10972800" cy="1143000"/>
          </a:xfrm>
        </p:spPr>
        <p:txBody>
          <a:bodyPr>
            <a:normAutofit/>
          </a:bodyPr>
          <a:lstStyle/>
          <a:p>
            <a:pPr algn="r"/>
            <a:r>
              <a:rPr lang="en-US" sz="5400" b="1" dirty="0">
                <a:solidFill>
                  <a:schemeClr val="bg1"/>
                </a:solidFill>
                <a:latin typeface="Century Gothic" panose="020B0502020202020204" pitchFamily="34" charset="0"/>
              </a:rPr>
              <a:t>Constructivist Theorist</a:t>
            </a:r>
          </a:p>
        </p:txBody>
      </p:sp>
      <p:pic>
        <p:nvPicPr>
          <p:cNvPr id="23556" name="Picture 4" descr="Related image">
            <a:extLst>
              <a:ext uri="{FF2B5EF4-FFF2-40B4-BE49-F238E27FC236}">
                <a16:creationId xmlns:a16="http://schemas.microsoft.com/office/drawing/2014/main" id="{E16DBA87-6BB3-48E0-B83D-1679F43F8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174" y="1980714"/>
            <a:ext cx="5729531" cy="440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98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F5D994-E696-4CF5-B755-5C8D3FA2365C}"/>
              </a:ext>
            </a:extLst>
          </p:cNvPr>
          <p:cNvPicPr>
            <a:picLocks noChangeAspect="1"/>
          </p:cNvPicPr>
          <p:nvPr/>
        </p:nvPicPr>
        <p:blipFill>
          <a:blip r:embed="rId2"/>
          <a:stretch>
            <a:fillRect/>
          </a:stretch>
        </p:blipFill>
        <p:spPr>
          <a:xfrm>
            <a:off x="0" y="-10160"/>
            <a:ext cx="12192000" cy="686816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1743954533"/>
              </p:ext>
            </p:extLst>
          </p:nvPr>
        </p:nvGraphicFramePr>
        <p:xfrm>
          <a:off x="2133601" y="2160589"/>
          <a:ext cx="8506690" cy="4337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9648F39E-9C37-485F-AC97-16BB4BDF9F49}" type="slidenum">
              <a:rPr kumimoji="0" lang="en-US" smtClean="0"/>
              <a:t>44</a:t>
            </a:fld>
            <a:endParaRPr kumimoji="0" lang="en-US" dirty="0"/>
          </a:p>
        </p:txBody>
      </p:sp>
      <p:sp>
        <p:nvSpPr>
          <p:cNvPr id="8" name="Title 1">
            <a:extLst>
              <a:ext uri="{FF2B5EF4-FFF2-40B4-BE49-F238E27FC236}">
                <a16:creationId xmlns:a16="http://schemas.microsoft.com/office/drawing/2014/main" id="{F0047A93-6803-48E6-97CC-AC97064E3638}"/>
              </a:ext>
            </a:extLst>
          </p:cNvPr>
          <p:cNvSpPr>
            <a:spLocks noGrp="1"/>
          </p:cNvSpPr>
          <p:nvPr>
            <p:ph type="title"/>
          </p:nvPr>
        </p:nvSpPr>
        <p:spPr>
          <a:xfrm>
            <a:off x="609600" y="274638"/>
            <a:ext cx="10972800" cy="1143000"/>
          </a:xfrm>
        </p:spPr>
        <p:txBody>
          <a:bodyPr>
            <a:normAutofit/>
          </a:bodyPr>
          <a:lstStyle/>
          <a:p>
            <a:pPr algn="r"/>
            <a:r>
              <a:rPr lang="en-US" sz="5400" b="1" dirty="0">
                <a:solidFill>
                  <a:schemeClr val="bg1"/>
                </a:solidFill>
                <a:latin typeface="Century Gothic" panose="020B0502020202020204" pitchFamily="34" charset="0"/>
              </a:rPr>
              <a:t>Constructivist Theorist</a:t>
            </a:r>
          </a:p>
        </p:txBody>
      </p:sp>
    </p:spTree>
    <p:extLst>
      <p:ext uri="{BB962C8B-B14F-4D97-AF65-F5344CB8AC3E}">
        <p14:creationId xmlns:p14="http://schemas.microsoft.com/office/powerpoint/2010/main" val="2834939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CD4703-AE7B-4324-A45C-C91375A2C678}"/>
              </a:ext>
            </a:extLst>
          </p:cNvPr>
          <p:cNvPicPr>
            <a:picLocks noChangeAspect="1"/>
          </p:cNvPicPr>
          <p:nvPr/>
        </p:nvPicPr>
        <p:blipFill>
          <a:blip r:embed="rId2"/>
          <a:stretch>
            <a:fillRect/>
          </a:stretch>
        </p:blipFill>
        <p:spPr>
          <a:xfrm>
            <a:off x="0" y="-10160"/>
            <a:ext cx="12192000" cy="686816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4153985369"/>
              </p:ext>
            </p:extLst>
          </p:nvPr>
        </p:nvGraphicFramePr>
        <p:xfrm>
          <a:off x="1639614" y="1468986"/>
          <a:ext cx="8618482" cy="4776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9648F39E-9C37-485F-AC97-16BB4BDF9F49}" type="slidenum">
              <a:rPr kumimoji="0" lang="en-US" smtClean="0"/>
              <a:t>45</a:t>
            </a:fld>
            <a:endParaRPr kumimoji="0" lang="en-US" dirty="0"/>
          </a:p>
        </p:txBody>
      </p:sp>
      <p:sp>
        <p:nvSpPr>
          <p:cNvPr id="8" name="Title 1">
            <a:extLst>
              <a:ext uri="{FF2B5EF4-FFF2-40B4-BE49-F238E27FC236}">
                <a16:creationId xmlns:a16="http://schemas.microsoft.com/office/drawing/2014/main" id="{12708B11-AFA9-4040-A819-E78F86ED2838}"/>
              </a:ext>
            </a:extLst>
          </p:cNvPr>
          <p:cNvSpPr>
            <a:spLocks noGrp="1"/>
          </p:cNvSpPr>
          <p:nvPr>
            <p:ph type="title"/>
          </p:nvPr>
        </p:nvSpPr>
        <p:spPr>
          <a:xfrm>
            <a:off x="609600" y="274638"/>
            <a:ext cx="10972800" cy="1143000"/>
          </a:xfrm>
        </p:spPr>
        <p:txBody>
          <a:bodyPr>
            <a:normAutofit fontScale="90000"/>
          </a:bodyPr>
          <a:lstStyle/>
          <a:p>
            <a:pPr algn="r"/>
            <a:r>
              <a:rPr lang="en-US" sz="5400" b="1" dirty="0">
                <a:solidFill>
                  <a:schemeClr val="bg1"/>
                </a:solidFill>
                <a:latin typeface="Century Gothic" panose="020B0502020202020204" pitchFamily="34" charset="0"/>
              </a:rPr>
              <a:t>Constructivist </a:t>
            </a:r>
            <a:br>
              <a:rPr lang="en-US" sz="5400" b="1" dirty="0">
                <a:solidFill>
                  <a:schemeClr val="bg1"/>
                </a:solidFill>
                <a:latin typeface="Century Gothic" panose="020B0502020202020204" pitchFamily="34" charset="0"/>
              </a:rPr>
            </a:br>
            <a:r>
              <a:rPr lang="en-US" sz="5400" b="1" dirty="0">
                <a:solidFill>
                  <a:schemeClr val="bg1"/>
                </a:solidFill>
                <a:latin typeface="Century Gothic" panose="020B0502020202020204" pitchFamily="34" charset="0"/>
              </a:rPr>
              <a:t>Theory Involves</a:t>
            </a:r>
          </a:p>
        </p:txBody>
      </p:sp>
    </p:spTree>
    <p:extLst>
      <p:ext uri="{BB962C8B-B14F-4D97-AF65-F5344CB8AC3E}">
        <p14:creationId xmlns:p14="http://schemas.microsoft.com/office/powerpoint/2010/main" val="983201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B7F227-EE1F-4734-B62D-1FA5EAE04240}"/>
              </a:ext>
            </a:extLst>
          </p:cNvPr>
          <p:cNvPicPr>
            <a:picLocks noChangeAspect="1"/>
          </p:cNvPicPr>
          <p:nvPr/>
        </p:nvPicPr>
        <p:blipFill>
          <a:blip r:embed="rId2"/>
          <a:stretch>
            <a:fillRect/>
          </a:stretch>
        </p:blipFill>
        <p:spPr>
          <a:xfrm>
            <a:off x="0" y="-10160"/>
            <a:ext cx="12192000" cy="6868160"/>
          </a:xfrm>
          <a:prstGeom prst="rect">
            <a:avLst/>
          </a:prstGeom>
        </p:spPr>
      </p:pic>
      <p:pic>
        <p:nvPicPr>
          <p:cNvPr id="4" name="Picture 3"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430" y="1781612"/>
            <a:ext cx="5873750" cy="3908713"/>
          </a:xfrm>
          <a:prstGeom prst="rect">
            <a:avLst/>
          </a:prstGeom>
        </p:spPr>
      </p:pic>
    </p:spTree>
    <p:extLst>
      <p:ext uri="{BB962C8B-B14F-4D97-AF65-F5344CB8AC3E}">
        <p14:creationId xmlns:p14="http://schemas.microsoft.com/office/powerpoint/2010/main" val="1551255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014E87-5091-41B3-800A-DC725BE7F2B4}"/>
              </a:ext>
            </a:extLst>
          </p:cNvPr>
          <p:cNvPicPr>
            <a:picLocks noChangeAspect="1"/>
          </p:cNvPicPr>
          <p:nvPr/>
        </p:nvPicPr>
        <p:blipFill>
          <a:blip r:embed="rId3"/>
          <a:stretch>
            <a:fillRect/>
          </a:stretch>
        </p:blipFill>
        <p:spPr>
          <a:xfrm>
            <a:off x="0" y="0"/>
            <a:ext cx="12192000" cy="6905297"/>
          </a:xfrm>
          <a:prstGeom prst="rect">
            <a:avLst/>
          </a:prstGeom>
        </p:spPr>
      </p:pic>
      <p:sp>
        <p:nvSpPr>
          <p:cNvPr id="2" name="Title 1"/>
          <p:cNvSpPr>
            <a:spLocks noGrp="1"/>
          </p:cNvSpPr>
          <p:nvPr>
            <p:ph type="title"/>
          </p:nvPr>
        </p:nvSpPr>
        <p:spPr/>
        <p:txBody>
          <a:bodyPr/>
          <a:lstStyle/>
          <a:p>
            <a:pPr algn="ctr"/>
            <a:r>
              <a:rPr lang="en-US" b="1" dirty="0">
                <a:latin typeface="Century Gothic" panose="020B0502020202020204" pitchFamily="34" charset="0"/>
              </a:rPr>
              <a:t>Learning Styles Test </a:t>
            </a:r>
          </a:p>
        </p:txBody>
      </p:sp>
      <p:pic>
        <p:nvPicPr>
          <p:cNvPr id="4" name="Picture 3"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1682" y="1841576"/>
            <a:ext cx="5340350" cy="3174847"/>
          </a:xfrm>
          <a:prstGeom prst="rect">
            <a:avLst/>
          </a:prstGeom>
        </p:spPr>
      </p:pic>
    </p:spTree>
    <p:extLst>
      <p:ext uri="{BB962C8B-B14F-4D97-AF65-F5344CB8AC3E}">
        <p14:creationId xmlns:p14="http://schemas.microsoft.com/office/powerpoint/2010/main" val="1891890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E34BDC-32A3-4940-9C16-86239CB08CC2}"/>
              </a:ext>
            </a:extLst>
          </p:cNvPr>
          <p:cNvPicPr>
            <a:picLocks noChangeAspect="1"/>
          </p:cNvPicPr>
          <p:nvPr/>
        </p:nvPicPr>
        <p:blipFill>
          <a:blip r:embed="rId3"/>
          <a:stretch>
            <a:fillRect/>
          </a:stretch>
        </p:blipFill>
        <p:spPr>
          <a:xfrm>
            <a:off x="0" y="0"/>
            <a:ext cx="12192000" cy="6905297"/>
          </a:xfrm>
          <a:prstGeom prst="rect">
            <a:avLst/>
          </a:prstGeom>
        </p:spPr>
      </p:pic>
      <p:sp>
        <p:nvSpPr>
          <p:cNvPr id="4" name="Content Placeholder 3"/>
          <p:cNvSpPr>
            <a:spLocks noGrp="1"/>
          </p:cNvSpPr>
          <p:nvPr>
            <p:ph sz="half" idx="2"/>
          </p:nvPr>
        </p:nvSpPr>
        <p:spPr>
          <a:xfrm>
            <a:off x="886691" y="1371600"/>
            <a:ext cx="4327956" cy="4601517"/>
          </a:xfrm>
          <a:noFill/>
          <a:ln>
            <a:noFill/>
          </a:ln>
        </p:spPr>
        <p:txBody>
          <a:bodyPr>
            <a:normAutofit/>
          </a:bodyPr>
          <a:lstStyle/>
          <a:p>
            <a:r>
              <a:rPr lang="en-US" sz="2400" dirty="0"/>
              <a:t>A Learning style is a group of characteristics, attitudes, and behaviors that define our way of learning.</a:t>
            </a:r>
          </a:p>
          <a:p>
            <a:pPr marL="0" indent="0">
              <a:buNone/>
            </a:pPr>
            <a:endParaRPr lang="en-US" sz="2400" dirty="0"/>
          </a:p>
          <a:p>
            <a:r>
              <a:rPr lang="en-US" sz="2400" dirty="0"/>
              <a:t>A learning style is a particular way in which the mind receives and processes information.</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t>48</a:t>
            </a:fld>
            <a:endParaRPr kumimoji="0" lang="en-US" dirty="0"/>
          </a:p>
        </p:txBody>
      </p:sp>
      <p:sp>
        <p:nvSpPr>
          <p:cNvPr id="8" name="Title 1">
            <a:extLst>
              <a:ext uri="{FF2B5EF4-FFF2-40B4-BE49-F238E27FC236}">
                <a16:creationId xmlns:a16="http://schemas.microsoft.com/office/drawing/2014/main" id="{1B12E6EB-69EF-4140-97F6-3B69383A746E}"/>
              </a:ext>
            </a:extLst>
          </p:cNvPr>
          <p:cNvSpPr txBox="1">
            <a:spLocks/>
          </p:cNvSpPr>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b="1">
                <a:latin typeface="Century Gothic" panose="020B0502020202020204" pitchFamily="34" charset="0"/>
              </a:rPr>
              <a:t>Learning Styles Test </a:t>
            </a:r>
            <a:endParaRPr lang="en-US" b="1" dirty="0">
              <a:latin typeface="Century Gothic" panose="020B0502020202020204" pitchFamily="34" charset="0"/>
            </a:endParaRPr>
          </a:p>
        </p:txBody>
      </p:sp>
      <p:pic>
        <p:nvPicPr>
          <p:cNvPr id="24578" name="Picture 2" descr="Related image">
            <a:extLst>
              <a:ext uri="{FF2B5EF4-FFF2-40B4-BE49-F238E27FC236}">
                <a16:creationId xmlns:a16="http://schemas.microsoft.com/office/drawing/2014/main" id="{E44EF51A-D685-44C7-A4B4-74FE6208E42C}"/>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6266084" y="1166018"/>
            <a:ext cx="494303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087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E43728-7CBE-464C-B70C-C56FEE6C8FAE}"/>
              </a:ext>
            </a:extLst>
          </p:cNvPr>
          <p:cNvPicPr>
            <a:picLocks noChangeAspect="1"/>
          </p:cNvPicPr>
          <p:nvPr/>
        </p:nvPicPr>
        <p:blipFill>
          <a:blip r:embed="rId3"/>
          <a:stretch>
            <a:fillRect/>
          </a:stretch>
        </p:blipFill>
        <p:spPr>
          <a:xfrm>
            <a:off x="0" y="0"/>
            <a:ext cx="12192000" cy="6905297"/>
          </a:xfrm>
          <a:prstGeom prst="rect">
            <a:avLst/>
          </a:prstGeom>
        </p:spPr>
      </p:pic>
      <p:sp>
        <p:nvSpPr>
          <p:cNvPr id="2" name="Title 1"/>
          <p:cNvSpPr>
            <a:spLocks noGrp="1"/>
          </p:cNvSpPr>
          <p:nvPr>
            <p:ph type="title"/>
          </p:nvPr>
        </p:nvSpPr>
        <p:spPr/>
        <p:txBody>
          <a:bodyPr/>
          <a:lstStyle/>
          <a:p>
            <a:r>
              <a:rPr lang="en-US" b="1" dirty="0">
                <a:latin typeface="Century Gothic" panose="020B0502020202020204" pitchFamily="34" charset="0"/>
              </a:rPr>
              <a:t>Learning Styles</a:t>
            </a:r>
          </a:p>
        </p:txBody>
      </p:sp>
      <p:pic>
        <p:nvPicPr>
          <p:cNvPr id="4098" name="Picture 2" descr="Image result for learning styles images"/>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a:stretch>
            <a:fillRect/>
          </a:stretch>
        </p:blipFill>
        <p:spPr bwMode="auto">
          <a:xfrm>
            <a:off x="3715110" y="1774826"/>
            <a:ext cx="4172093" cy="46259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9648F39E-9C37-485F-AC97-16BB4BDF9F49}" type="slidenum">
              <a:rPr kumimoji="0" lang="en-US" smtClean="0"/>
              <a:t>49</a:t>
            </a:fld>
            <a:endParaRPr kumimoji="0" lang="en-US" dirty="0"/>
          </a:p>
        </p:txBody>
      </p:sp>
    </p:spTree>
    <p:extLst>
      <p:ext uri="{BB962C8B-B14F-4D97-AF65-F5344CB8AC3E}">
        <p14:creationId xmlns:p14="http://schemas.microsoft.com/office/powerpoint/2010/main" val="300366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9187" y="455255"/>
            <a:ext cx="7504385" cy="5947489"/>
          </a:xfrm>
        </p:spPr>
        <p:txBody>
          <a:bodyPr>
            <a:normAutofit/>
          </a:bodyPr>
          <a:lstStyle/>
          <a:p>
            <a:r>
              <a:rPr lang="en-US" sz="4000" b="1" dirty="0">
                <a:solidFill>
                  <a:srgbClr val="FFFF00"/>
                </a:solidFill>
                <a:latin typeface="Century Gothic" panose="020B0502020202020204" pitchFamily="34" charset="0"/>
              </a:rPr>
              <a:t>LO: </a:t>
            </a:r>
            <a:r>
              <a:rPr lang="en-US" sz="4000" dirty="0">
                <a:latin typeface="Century Gothic" panose="020B0502020202020204" pitchFamily="34" charset="0"/>
              </a:rPr>
              <a:t>I will analyze major learning theories and learning styles. </a:t>
            </a:r>
          </a:p>
          <a:p>
            <a:endParaRPr lang="en-US" sz="200" dirty="0">
              <a:latin typeface="Century Gothic" panose="020B0502020202020204" pitchFamily="34" charset="0"/>
            </a:endParaRPr>
          </a:p>
          <a:p>
            <a:r>
              <a:rPr lang="en-US" sz="4000" b="1" dirty="0">
                <a:solidFill>
                  <a:srgbClr val="7030A0"/>
                </a:solidFill>
                <a:latin typeface="Century Gothic" panose="020B0502020202020204" pitchFamily="34" charset="0"/>
              </a:rPr>
              <a:t>DOL: </a:t>
            </a:r>
            <a:r>
              <a:rPr lang="en-US" sz="4000" dirty="0">
                <a:latin typeface="Century Gothic" panose="020B0502020202020204" pitchFamily="34" charset="0"/>
              </a:rPr>
              <a:t>Using my knowledge of learning theories and learning styles, I will generate a relevant activity to use in my classroom. </a:t>
            </a:r>
          </a:p>
        </p:txBody>
      </p:sp>
      <p:pic>
        <p:nvPicPr>
          <p:cNvPr id="5" name="Picture 4" descr="bloomwhe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876" y="633930"/>
            <a:ext cx="4596082" cy="4474097"/>
          </a:xfrm>
          <a:prstGeom prst="rect">
            <a:avLst/>
          </a:prstGeom>
        </p:spPr>
      </p:pic>
    </p:spTree>
    <p:extLst>
      <p:ext uri="{BB962C8B-B14F-4D97-AF65-F5344CB8AC3E}">
        <p14:creationId xmlns:p14="http://schemas.microsoft.com/office/powerpoint/2010/main" val="415047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9FFA0B-5A7C-4935-844D-098F21F7F936}"/>
              </a:ext>
            </a:extLst>
          </p:cNvPr>
          <p:cNvPicPr>
            <a:picLocks noChangeAspect="1"/>
          </p:cNvPicPr>
          <p:nvPr/>
        </p:nvPicPr>
        <p:blipFill>
          <a:blip r:embed="rId3"/>
          <a:stretch>
            <a:fillRect/>
          </a:stretch>
        </p:blipFill>
        <p:spPr>
          <a:xfrm>
            <a:off x="0" y="0"/>
            <a:ext cx="12192000" cy="6905297"/>
          </a:xfrm>
          <a:prstGeom prst="rect">
            <a:avLst/>
          </a:prstGeom>
        </p:spPr>
      </p:pic>
      <p:sp>
        <p:nvSpPr>
          <p:cNvPr id="2" name="Title 1"/>
          <p:cNvSpPr>
            <a:spLocks noGrp="1"/>
          </p:cNvSpPr>
          <p:nvPr>
            <p:ph type="title"/>
          </p:nvPr>
        </p:nvSpPr>
        <p:spPr/>
        <p:txBody>
          <a:bodyPr/>
          <a:lstStyle/>
          <a:p>
            <a:r>
              <a:rPr lang="en-US" b="1" dirty="0">
                <a:solidFill>
                  <a:srgbClr val="C00000"/>
                </a:solidFill>
                <a:latin typeface="Century Gothic" panose="020B0502020202020204" pitchFamily="34" charset="0"/>
              </a:rPr>
              <a:t>Checking for Understanding</a:t>
            </a:r>
          </a:p>
        </p:txBody>
      </p:sp>
      <p:sp>
        <p:nvSpPr>
          <p:cNvPr id="3" name="Content Placeholder 2"/>
          <p:cNvSpPr>
            <a:spLocks noGrp="1"/>
          </p:cNvSpPr>
          <p:nvPr>
            <p:ph idx="1"/>
          </p:nvPr>
        </p:nvSpPr>
        <p:spPr>
          <a:xfrm>
            <a:off x="872359" y="1343891"/>
            <a:ext cx="10632254" cy="4567331"/>
          </a:xfrm>
        </p:spPr>
        <p:txBody>
          <a:bodyPr>
            <a:normAutofit/>
          </a:bodyPr>
          <a:lstStyle/>
          <a:p>
            <a:r>
              <a:rPr lang="en-US" dirty="0">
                <a:latin typeface="Century Gothic" panose="020B0502020202020204" pitchFamily="34" charset="0"/>
              </a:rPr>
              <a:t> </a:t>
            </a:r>
            <a:r>
              <a:rPr lang="en-US" sz="2400" dirty="0">
                <a:latin typeface="Century Gothic" panose="020B0502020202020204" pitchFamily="34" charset="0"/>
              </a:rPr>
              <a:t>List 3 types of learning styles:</a:t>
            </a:r>
          </a:p>
          <a:p>
            <a:pPr lvl="1"/>
            <a:r>
              <a:rPr lang="en-US" sz="2400" dirty="0">
                <a:latin typeface="Century Gothic" panose="020B0502020202020204" pitchFamily="34" charset="0"/>
              </a:rPr>
              <a:t>____________</a:t>
            </a:r>
          </a:p>
          <a:p>
            <a:pPr lvl="1"/>
            <a:r>
              <a:rPr lang="en-US" sz="2400" dirty="0">
                <a:latin typeface="Century Gothic" panose="020B0502020202020204" pitchFamily="34" charset="0"/>
              </a:rPr>
              <a:t>____________</a:t>
            </a:r>
          </a:p>
          <a:p>
            <a:pPr lvl="1"/>
            <a:r>
              <a:rPr lang="en-US" sz="2400" dirty="0">
                <a:latin typeface="Century Gothic" panose="020B0502020202020204" pitchFamily="34" charset="0"/>
              </a:rPr>
              <a:t>____________</a:t>
            </a:r>
          </a:p>
          <a:p>
            <a:pPr marL="457200" lvl="1" indent="0">
              <a:buNone/>
            </a:pPr>
            <a:endParaRPr lang="en-US" sz="2400" dirty="0">
              <a:latin typeface="Century Gothic" panose="020B0502020202020204" pitchFamily="34" charset="0"/>
            </a:endParaRPr>
          </a:p>
          <a:p>
            <a:r>
              <a:rPr lang="en-US" sz="2400" dirty="0">
                <a:solidFill>
                  <a:srgbClr val="3F3F3F"/>
                </a:solidFill>
                <a:latin typeface="Century Gothic" panose="020B0502020202020204" pitchFamily="34" charset="0"/>
              </a:rPr>
              <a:t>According to Constructivism, students are _________ learners</a:t>
            </a:r>
          </a:p>
          <a:p>
            <a:pPr marL="457200" lvl="1" indent="0">
              <a:buNone/>
            </a:pPr>
            <a:r>
              <a:rPr lang="en-US" sz="2400" dirty="0">
                <a:latin typeface="Century Gothic" panose="020B0502020202020204" pitchFamily="34" charset="0"/>
              </a:rPr>
              <a:t>A: Passive</a:t>
            </a:r>
          </a:p>
          <a:p>
            <a:pPr marL="457200" lvl="1" indent="0">
              <a:buNone/>
            </a:pPr>
            <a:r>
              <a:rPr lang="en-US" sz="2400" dirty="0">
                <a:latin typeface="Century Gothic" panose="020B0502020202020204" pitchFamily="34" charset="0"/>
              </a:rPr>
              <a:t>B: Active</a:t>
            </a:r>
          </a:p>
          <a:p>
            <a:pPr marL="457200" lvl="1" indent="0">
              <a:buNone/>
            </a:pPr>
            <a:r>
              <a:rPr lang="en-US" sz="2400" dirty="0">
                <a:latin typeface="Century Gothic" panose="020B0502020202020204" pitchFamily="34" charset="0"/>
              </a:rPr>
              <a:t>C. Interactive</a:t>
            </a:r>
          </a:p>
          <a:p>
            <a:pPr lvl="1"/>
            <a:endParaRPr lang="en-US" dirty="0">
              <a:latin typeface="Century Gothic" panose="020B0502020202020204" pitchFamily="34" charset="0"/>
            </a:endParaRPr>
          </a:p>
          <a:p>
            <a:pPr lvl="1"/>
            <a:endParaRPr lang="en-US"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50</a:t>
            </a:fld>
            <a:endParaRPr kumimoji="0" lang="en-US" dirty="0"/>
          </a:p>
        </p:txBody>
      </p:sp>
    </p:spTree>
    <p:extLst>
      <p:ext uri="{BB962C8B-B14F-4D97-AF65-F5344CB8AC3E}">
        <p14:creationId xmlns:p14="http://schemas.microsoft.com/office/powerpoint/2010/main" val="2448782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693EC-CE62-4E05-9CEC-F1E2EE9134EE}"/>
              </a:ext>
            </a:extLst>
          </p:cNvPr>
          <p:cNvPicPr>
            <a:picLocks noChangeAspect="1"/>
          </p:cNvPicPr>
          <p:nvPr/>
        </p:nvPicPr>
        <p:blipFill>
          <a:blip r:embed="rId2"/>
          <a:stretch>
            <a:fillRect/>
          </a:stretch>
        </p:blipFill>
        <p:spPr>
          <a:xfrm>
            <a:off x="0" y="0"/>
            <a:ext cx="12192000" cy="6905297"/>
          </a:xfrm>
          <a:prstGeom prst="rect">
            <a:avLst/>
          </a:prstGeom>
        </p:spPr>
      </p:pic>
      <p:sp>
        <p:nvSpPr>
          <p:cNvPr id="2" name="Title 1"/>
          <p:cNvSpPr>
            <a:spLocks noGrp="1"/>
          </p:cNvSpPr>
          <p:nvPr>
            <p:ph type="ctrTitle"/>
          </p:nvPr>
        </p:nvSpPr>
        <p:spPr>
          <a:xfrm>
            <a:off x="387927" y="415637"/>
            <a:ext cx="11804073" cy="3338946"/>
          </a:xfrm>
        </p:spPr>
        <p:txBody>
          <a:bodyPr>
            <a:normAutofit fontScale="90000"/>
          </a:bodyPr>
          <a:lstStyle/>
          <a:p>
            <a:r>
              <a:rPr lang="en-US" sz="8000" b="1" dirty="0">
                <a:latin typeface="Century Gothic" panose="020B0502020202020204" pitchFamily="34" charset="0"/>
              </a:rPr>
              <a:t>Applying Learning Theories in the classroom </a:t>
            </a:r>
          </a:p>
        </p:txBody>
      </p:sp>
    </p:spTree>
    <p:extLst>
      <p:ext uri="{BB962C8B-B14F-4D97-AF65-F5344CB8AC3E}">
        <p14:creationId xmlns:p14="http://schemas.microsoft.com/office/powerpoint/2010/main" val="929856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3DFDF5-B00E-4537-9133-5A2E139AE34B}"/>
              </a:ext>
            </a:extLst>
          </p:cNvPr>
          <p:cNvPicPr>
            <a:picLocks noChangeAspect="1"/>
          </p:cNvPicPr>
          <p:nvPr/>
        </p:nvPicPr>
        <p:blipFill>
          <a:blip r:embed="rId2"/>
          <a:stretch>
            <a:fillRect/>
          </a:stretch>
        </p:blipFill>
        <p:spPr>
          <a:xfrm>
            <a:off x="0" y="0"/>
            <a:ext cx="12192000" cy="6905297"/>
          </a:xfrm>
          <a:prstGeom prst="rect">
            <a:avLst/>
          </a:prstGeom>
        </p:spPr>
      </p:pic>
      <p:sp>
        <p:nvSpPr>
          <p:cNvPr id="2" name="Title 1"/>
          <p:cNvSpPr>
            <a:spLocks noGrp="1"/>
          </p:cNvSpPr>
          <p:nvPr>
            <p:ph type="title"/>
          </p:nvPr>
        </p:nvSpPr>
        <p:spPr>
          <a:xfrm>
            <a:off x="840317" y="365126"/>
            <a:ext cx="10515600" cy="1325563"/>
          </a:xfrm>
        </p:spPr>
        <p:txBody>
          <a:bodyPr>
            <a:noAutofit/>
          </a:bodyPr>
          <a:lstStyle/>
          <a:p>
            <a:pPr algn="ctr"/>
            <a:r>
              <a:rPr lang="en-US" b="1" dirty="0">
                <a:latin typeface="Century Gothic" panose="020B0502020202020204" pitchFamily="34" charset="0"/>
              </a:rPr>
              <a:t>Activity Planning using Learning Theories and Styles  </a:t>
            </a:r>
          </a:p>
        </p:txBody>
      </p:sp>
      <p:sp>
        <p:nvSpPr>
          <p:cNvPr id="3" name="Content Placeholder 2"/>
          <p:cNvSpPr>
            <a:spLocks noGrp="1"/>
          </p:cNvSpPr>
          <p:nvPr>
            <p:ph sz="half" idx="2"/>
          </p:nvPr>
        </p:nvSpPr>
        <p:spPr>
          <a:xfrm>
            <a:off x="756744" y="2406323"/>
            <a:ext cx="11067904" cy="4498974"/>
          </a:xfrm>
        </p:spPr>
        <p:txBody>
          <a:bodyPr>
            <a:normAutofit/>
          </a:bodyPr>
          <a:lstStyle/>
          <a:p>
            <a:r>
              <a:rPr lang="en-US" sz="3500" dirty="0">
                <a:latin typeface="Century Gothic" panose="020B0502020202020204" pitchFamily="34" charset="0"/>
              </a:rPr>
              <a:t>In your group brainstorm activities you can use next week that will appeal to different learning styles and apply relevant learning theory information you learned. (30 min) </a:t>
            </a:r>
          </a:p>
          <a:p>
            <a:pPr marL="0" indent="0">
              <a:buNone/>
            </a:pPr>
            <a:endParaRPr lang="en-US" sz="3500" dirty="0">
              <a:latin typeface="Century Gothic" panose="020B0502020202020204" pitchFamily="34" charset="0"/>
            </a:endParaRPr>
          </a:p>
        </p:txBody>
      </p:sp>
    </p:spTree>
    <p:extLst>
      <p:ext uri="{BB962C8B-B14F-4D97-AF65-F5344CB8AC3E}">
        <p14:creationId xmlns:p14="http://schemas.microsoft.com/office/powerpoint/2010/main" val="3938885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3DFDF5-B00E-4537-9133-5A2E139AE34B}"/>
              </a:ext>
            </a:extLst>
          </p:cNvPr>
          <p:cNvPicPr>
            <a:picLocks noChangeAspect="1"/>
          </p:cNvPicPr>
          <p:nvPr/>
        </p:nvPicPr>
        <p:blipFill>
          <a:blip r:embed="rId2"/>
          <a:stretch>
            <a:fillRect/>
          </a:stretch>
        </p:blipFill>
        <p:spPr>
          <a:xfrm>
            <a:off x="0" y="0"/>
            <a:ext cx="12192000" cy="6905297"/>
          </a:xfrm>
          <a:prstGeom prst="rect">
            <a:avLst/>
          </a:prstGeom>
        </p:spPr>
      </p:pic>
      <p:sp>
        <p:nvSpPr>
          <p:cNvPr id="2" name="Title 1"/>
          <p:cNvSpPr>
            <a:spLocks noGrp="1"/>
          </p:cNvSpPr>
          <p:nvPr>
            <p:ph type="title"/>
          </p:nvPr>
        </p:nvSpPr>
        <p:spPr/>
        <p:txBody>
          <a:bodyPr>
            <a:noAutofit/>
          </a:bodyPr>
          <a:lstStyle/>
          <a:p>
            <a:pPr algn="ctr"/>
            <a:r>
              <a:rPr lang="en-US" b="1" dirty="0">
                <a:latin typeface="Century Gothic" panose="020B0502020202020204" pitchFamily="34" charset="0"/>
              </a:rPr>
              <a:t>Activity Planning using Learning Theories and Styles  </a:t>
            </a:r>
          </a:p>
        </p:txBody>
      </p:sp>
      <p:sp>
        <p:nvSpPr>
          <p:cNvPr id="6" name="Content Placeholder 6">
            <a:extLst>
              <a:ext uri="{FF2B5EF4-FFF2-40B4-BE49-F238E27FC236}">
                <a16:creationId xmlns:a16="http://schemas.microsoft.com/office/drawing/2014/main" id="{278A673A-DA98-4ABA-A333-DD953BA5D53D}"/>
              </a:ext>
            </a:extLst>
          </p:cNvPr>
          <p:cNvSpPr>
            <a:spLocks noGrp="1"/>
          </p:cNvSpPr>
          <p:nvPr>
            <p:ph sz="half" idx="1"/>
          </p:nvPr>
        </p:nvSpPr>
        <p:spPr/>
        <p:txBody>
          <a:bodyPr/>
          <a:lstStyle/>
          <a:p>
            <a:pPr marL="457200" lvl="1" indent="0">
              <a:buNone/>
            </a:pPr>
            <a:r>
              <a:rPr lang="en-US" sz="3500" b="1" dirty="0">
                <a:latin typeface="Century Gothic" panose="020B0502020202020204" pitchFamily="34" charset="0"/>
              </a:rPr>
              <a:t>Ideas: </a:t>
            </a:r>
          </a:p>
          <a:p>
            <a:pPr lvl="1"/>
            <a:r>
              <a:rPr lang="en-US" sz="3500" dirty="0">
                <a:solidFill>
                  <a:srgbClr val="09C2E7"/>
                </a:solidFill>
                <a:latin typeface="Century Gothic" panose="020B0502020202020204" pitchFamily="34" charset="0"/>
              </a:rPr>
              <a:t>Bell ringer</a:t>
            </a:r>
          </a:p>
          <a:p>
            <a:pPr lvl="1"/>
            <a:r>
              <a:rPr lang="en-US" sz="3500" dirty="0">
                <a:solidFill>
                  <a:srgbClr val="7030A0"/>
                </a:solidFill>
                <a:latin typeface="Century Gothic" panose="020B0502020202020204" pitchFamily="34" charset="0"/>
              </a:rPr>
              <a:t>Learning center </a:t>
            </a:r>
          </a:p>
          <a:p>
            <a:pPr lvl="1"/>
            <a:r>
              <a:rPr lang="en-US" sz="3500" dirty="0">
                <a:solidFill>
                  <a:srgbClr val="00B050"/>
                </a:solidFill>
                <a:latin typeface="Century Gothic" panose="020B0502020202020204" pitchFamily="34" charset="0"/>
              </a:rPr>
              <a:t>DOL</a:t>
            </a:r>
          </a:p>
          <a:p>
            <a:pPr lvl="1"/>
            <a:r>
              <a:rPr lang="en-US" sz="3500" dirty="0">
                <a:solidFill>
                  <a:srgbClr val="FF00FF"/>
                </a:solidFill>
                <a:latin typeface="Century Gothic" panose="020B0502020202020204" pitchFamily="34" charset="0"/>
              </a:rPr>
              <a:t>Debate</a:t>
            </a:r>
          </a:p>
          <a:p>
            <a:endParaRPr lang="en-US" sz="3500" dirty="0">
              <a:latin typeface="Century Gothic" panose="020B0502020202020204" pitchFamily="34" charset="0"/>
            </a:endParaRPr>
          </a:p>
        </p:txBody>
      </p:sp>
      <p:sp>
        <p:nvSpPr>
          <p:cNvPr id="7" name="Content Placeholder 6">
            <a:extLst>
              <a:ext uri="{FF2B5EF4-FFF2-40B4-BE49-F238E27FC236}">
                <a16:creationId xmlns:a16="http://schemas.microsoft.com/office/drawing/2014/main" id="{391A6C0C-8961-4FAB-882B-20756456F49D}"/>
              </a:ext>
            </a:extLst>
          </p:cNvPr>
          <p:cNvSpPr>
            <a:spLocks noGrp="1"/>
          </p:cNvSpPr>
          <p:nvPr>
            <p:ph sz="half" idx="2"/>
          </p:nvPr>
        </p:nvSpPr>
        <p:spPr/>
        <p:txBody>
          <a:bodyPr/>
          <a:lstStyle/>
          <a:p>
            <a:pPr lvl="1"/>
            <a:r>
              <a:rPr lang="en-US" sz="3500" dirty="0">
                <a:solidFill>
                  <a:srgbClr val="7030A0"/>
                </a:solidFill>
                <a:latin typeface="Century Gothic" panose="020B0502020202020204" pitchFamily="34" charset="0"/>
              </a:rPr>
              <a:t>Games </a:t>
            </a:r>
          </a:p>
          <a:p>
            <a:pPr lvl="1"/>
            <a:r>
              <a:rPr lang="en-US" sz="3500" dirty="0">
                <a:solidFill>
                  <a:srgbClr val="FF0000"/>
                </a:solidFill>
                <a:latin typeface="Century Gothic" panose="020B0502020202020204" pitchFamily="34" charset="0"/>
              </a:rPr>
              <a:t>Skits </a:t>
            </a:r>
          </a:p>
          <a:p>
            <a:pPr lvl="1"/>
            <a:r>
              <a:rPr lang="en-US" sz="3500" dirty="0">
                <a:solidFill>
                  <a:srgbClr val="09C2E7"/>
                </a:solidFill>
                <a:latin typeface="Century Gothic" panose="020B0502020202020204" pitchFamily="34" charset="0"/>
              </a:rPr>
              <a:t>Presentations</a:t>
            </a:r>
          </a:p>
          <a:p>
            <a:pPr lvl="1"/>
            <a:r>
              <a:rPr lang="en-US" sz="3500" dirty="0">
                <a:solidFill>
                  <a:srgbClr val="FF33CC"/>
                </a:solidFill>
                <a:latin typeface="Century Gothic" panose="020B0502020202020204" pitchFamily="34" charset="0"/>
              </a:rPr>
              <a:t>Research project </a:t>
            </a:r>
          </a:p>
          <a:p>
            <a:pPr lvl="1"/>
            <a:r>
              <a:rPr lang="en-US" sz="3500" dirty="0">
                <a:solidFill>
                  <a:srgbClr val="00B050"/>
                </a:solidFill>
                <a:latin typeface="Century Gothic" panose="020B0502020202020204" pitchFamily="34" charset="0"/>
              </a:rPr>
              <a:t>Choice boards </a:t>
            </a:r>
          </a:p>
          <a:p>
            <a:endParaRPr lang="en-US" sz="3500" dirty="0"/>
          </a:p>
        </p:txBody>
      </p:sp>
    </p:spTree>
    <p:extLst>
      <p:ext uri="{BB962C8B-B14F-4D97-AF65-F5344CB8AC3E}">
        <p14:creationId xmlns:p14="http://schemas.microsoft.com/office/powerpoint/2010/main" val="403675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8D0DCD-F911-4E66-9D81-9D959EDCC843}"/>
              </a:ext>
            </a:extLst>
          </p:cNvPr>
          <p:cNvPicPr>
            <a:picLocks noChangeAspect="1"/>
          </p:cNvPicPr>
          <p:nvPr/>
        </p:nvPicPr>
        <p:blipFill>
          <a:blip r:embed="rId2"/>
          <a:stretch>
            <a:fillRect/>
          </a:stretch>
        </p:blipFill>
        <p:spPr>
          <a:xfrm>
            <a:off x="0" y="0"/>
            <a:ext cx="12192000" cy="6905297"/>
          </a:xfrm>
          <a:prstGeom prst="rect">
            <a:avLst/>
          </a:prstGeom>
        </p:spPr>
      </p:pic>
      <p:pic>
        <p:nvPicPr>
          <p:cNvPr id="4" name="Picture 3"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125" y="762109"/>
            <a:ext cx="5873750" cy="3908713"/>
          </a:xfrm>
          <a:prstGeom prst="rect">
            <a:avLst/>
          </a:prstGeom>
        </p:spPr>
      </p:pic>
    </p:spTree>
    <p:extLst>
      <p:ext uri="{BB962C8B-B14F-4D97-AF65-F5344CB8AC3E}">
        <p14:creationId xmlns:p14="http://schemas.microsoft.com/office/powerpoint/2010/main" val="3214963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782232-005D-4FC4-9C6D-44224104EB27}"/>
              </a:ext>
            </a:extLst>
          </p:cNvPr>
          <p:cNvPicPr>
            <a:picLocks noChangeAspect="1"/>
          </p:cNvPicPr>
          <p:nvPr/>
        </p:nvPicPr>
        <p:blipFill>
          <a:blip r:embed="rId2"/>
          <a:stretch>
            <a:fillRect/>
          </a:stretch>
        </p:blipFill>
        <p:spPr>
          <a:xfrm>
            <a:off x="-1" y="-297"/>
            <a:ext cx="12192001" cy="6873766"/>
          </a:xfrm>
          <a:prstGeom prst="rect">
            <a:avLst/>
          </a:prstGeom>
        </p:spPr>
      </p:pic>
      <p:sp>
        <p:nvSpPr>
          <p:cNvPr id="2" name="Title 1"/>
          <p:cNvSpPr>
            <a:spLocks noGrp="1"/>
          </p:cNvSpPr>
          <p:nvPr>
            <p:ph type="title"/>
          </p:nvPr>
        </p:nvSpPr>
        <p:spPr/>
        <p:txBody>
          <a:bodyPr/>
          <a:lstStyle/>
          <a:p>
            <a:r>
              <a:rPr lang="en-US" b="1" dirty="0">
                <a:solidFill>
                  <a:srgbClr val="92D050"/>
                </a:solidFill>
                <a:latin typeface="Century Gothic" panose="020B0502020202020204" pitchFamily="34" charset="0"/>
              </a:rPr>
              <a:t>Learning Theories Presentation</a:t>
            </a:r>
          </a:p>
        </p:txBody>
      </p:sp>
      <p:sp>
        <p:nvSpPr>
          <p:cNvPr id="3" name="Content Placeholder 2"/>
          <p:cNvSpPr>
            <a:spLocks noGrp="1"/>
          </p:cNvSpPr>
          <p:nvPr>
            <p:ph idx="1"/>
          </p:nvPr>
        </p:nvSpPr>
        <p:spPr>
          <a:xfrm>
            <a:off x="746235" y="2057399"/>
            <a:ext cx="10972800" cy="4525963"/>
          </a:xfrm>
        </p:spPr>
        <p:txBody>
          <a:bodyPr>
            <a:normAutofit/>
          </a:bodyPr>
          <a:lstStyle/>
          <a:p>
            <a:r>
              <a:rPr lang="en-US" sz="4400" dirty="0">
                <a:latin typeface="Century Gothic" panose="020B0502020202020204" pitchFamily="34" charset="0"/>
              </a:rPr>
              <a:t>Activity (modified 4 corners):</a:t>
            </a:r>
          </a:p>
          <a:p>
            <a:pPr lvl="1"/>
            <a:r>
              <a:rPr lang="en-US" sz="4200" dirty="0">
                <a:latin typeface="Century Gothic" panose="020B0502020202020204" pitchFamily="34" charset="0"/>
              </a:rPr>
              <a:t>Each table send a representative to share your activity with the other groups </a:t>
            </a:r>
          </a:p>
          <a:p>
            <a:pPr lvl="1"/>
            <a:endParaRPr lang="en-US" sz="4200" dirty="0">
              <a:latin typeface="Century Gothic" panose="020B0502020202020204" pitchFamily="34" charset="0"/>
            </a:endParaRPr>
          </a:p>
        </p:txBody>
      </p:sp>
    </p:spTree>
    <p:extLst>
      <p:ext uri="{BB962C8B-B14F-4D97-AF65-F5344CB8AC3E}">
        <p14:creationId xmlns:p14="http://schemas.microsoft.com/office/powerpoint/2010/main" val="2421619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64369D-D450-407D-A52A-78E41926BB97}"/>
              </a:ext>
            </a:extLst>
          </p:cNvPr>
          <p:cNvPicPr>
            <a:picLocks noChangeAspect="1"/>
          </p:cNvPicPr>
          <p:nvPr/>
        </p:nvPicPr>
        <p:blipFill>
          <a:blip r:embed="rId2"/>
          <a:stretch>
            <a:fillRect/>
          </a:stretch>
        </p:blipFill>
        <p:spPr>
          <a:xfrm>
            <a:off x="-1" y="-297"/>
            <a:ext cx="12192001" cy="6873766"/>
          </a:xfrm>
          <a:prstGeom prst="rect">
            <a:avLst/>
          </a:prstGeom>
        </p:spPr>
      </p:pic>
      <p:sp>
        <p:nvSpPr>
          <p:cNvPr id="2" name="Title 1"/>
          <p:cNvSpPr>
            <a:spLocks noGrp="1"/>
          </p:cNvSpPr>
          <p:nvPr>
            <p:ph type="title"/>
          </p:nvPr>
        </p:nvSpPr>
        <p:spPr/>
        <p:txBody>
          <a:bodyPr>
            <a:normAutofit/>
          </a:bodyPr>
          <a:lstStyle/>
          <a:p>
            <a:r>
              <a:rPr lang="en-US" sz="4800" b="1" dirty="0">
                <a:solidFill>
                  <a:srgbClr val="92D050"/>
                </a:solidFill>
                <a:latin typeface="Century Gothic" panose="020B0502020202020204" pitchFamily="34" charset="0"/>
              </a:rPr>
              <a:t>Q &amp; A </a:t>
            </a:r>
          </a:p>
        </p:txBody>
      </p:sp>
      <p:pic>
        <p:nvPicPr>
          <p:cNvPr id="4" name="Picture 3" descr="1_-cppRSH3Vn8DQRHPxxTRhQ.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594" y="2515038"/>
            <a:ext cx="5016500" cy="3048000"/>
          </a:xfrm>
          <a:prstGeom prst="rect">
            <a:avLst/>
          </a:prstGeom>
        </p:spPr>
      </p:pic>
    </p:spTree>
    <p:extLst>
      <p:ext uri="{BB962C8B-B14F-4D97-AF65-F5344CB8AC3E}">
        <p14:creationId xmlns:p14="http://schemas.microsoft.com/office/powerpoint/2010/main" val="1349739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574F5B-5C1D-400A-B91B-AF0226DB4815}"/>
              </a:ext>
            </a:extLst>
          </p:cNvPr>
          <p:cNvPicPr>
            <a:picLocks noChangeAspect="1"/>
          </p:cNvPicPr>
          <p:nvPr/>
        </p:nvPicPr>
        <p:blipFill>
          <a:blip r:embed="rId2"/>
          <a:stretch>
            <a:fillRect/>
          </a:stretch>
        </p:blipFill>
        <p:spPr>
          <a:xfrm>
            <a:off x="-1" y="-297"/>
            <a:ext cx="12192001" cy="6873766"/>
          </a:xfrm>
          <a:prstGeom prst="rect">
            <a:avLst/>
          </a:prstGeom>
        </p:spPr>
      </p:pic>
      <p:sp>
        <p:nvSpPr>
          <p:cNvPr id="2" name="Title 1"/>
          <p:cNvSpPr>
            <a:spLocks noGrp="1"/>
          </p:cNvSpPr>
          <p:nvPr>
            <p:ph type="title"/>
          </p:nvPr>
        </p:nvSpPr>
        <p:spPr/>
        <p:txBody>
          <a:bodyPr/>
          <a:lstStyle/>
          <a:p>
            <a:r>
              <a:rPr lang="en-US" b="1" dirty="0">
                <a:solidFill>
                  <a:srgbClr val="92D050"/>
                </a:solidFill>
                <a:latin typeface="Century Gothic" panose="020B0502020202020204" pitchFamily="34" charset="0"/>
              </a:rPr>
              <a:t>Helpful Resources </a:t>
            </a:r>
          </a:p>
        </p:txBody>
      </p:sp>
      <p:sp>
        <p:nvSpPr>
          <p:cNvPr id="3" name="Content Placeholder 2"/>
          <p:cNvSpPr>
            <a:spLocks noGrp="1"/>
          </p:cNvSpPr>
          <p:nvPr>
            <p:ph sz="half" idx="1"/>
          </p:nvPr>
        </p:nvSpPr>
        <p:spPr>
          <a:xfrm>
            <a:off x="241738" y="1600201"/>
            <a:ext cx="6096000" cy="4525963"/>
          </a:xfrm>
        </p:spPr>
        <p:txBody>
          <a:bodyPr>
            <a:noAutofit/>
          </a:bodyPr>
          <a:lstStyle/>
          <a:p>
            <a:r>
              <a:rPr lang="en-US" sz="3000" dirty="0">
                <a:solidFill>
                  <a:srgbClr val="00B050"/>
                </a:solidFill>
                <a:latin typeface="Century Gothic" panose="020B0502020202020204" pitchFamily="34" charset="0"/>
              </a:rPr>
              <a:t>Lead4ward </a:t>
            </a:r>
          </a:p>
          <a:p>
            <a:r>
              <a:rPr lang="en-US" sz="3000" dirty="0">
                <a:latin typeface="Century Gothic" panose="020B0502020202020204" pitchFamily="34" charset="0"/>
              </a:rPr>
              <a:t>Teachers Pay Teachers</a:t>
            </a:r>
          </a:p>
          <a:p>
            <a:r>
              <a:rPr lang="en-US" sz="3000" dirty="0">
                <a:solidFill>
                  <a:srgbClr val="00B050"/>
                </a:solidFill>
                <a:latin typeface="Century Gothic" panose="020B0502020202020204" pitchFamily="34" charset="0"/>
              </a:rPr>
              <a:t>TEA STAAR Released tests</a:t>
            </a:r>
          </a:p>
          <a:p>
            <a:r>
              <a:rPr lang="en-US" sz="3000" dirty="0" err="1">
                <a:latin typeface="Century Gothic" panose="020B0502020202020204" pitchFamily="34" charset="0"/>
              </a:rPr>
              <a:t>Pinterest</a:t>
            </a:r>
            <a:endParaRPr lang="en-US" sz="3000" dirty="0">
              <a:latin typeface="Century Gothic" panose="020B0502020202020204" pitchFamily="34" charset="0"/>
            </a:endParaRPr>
          </a:p>
          <a:p>
            <a:r>
              <a:rPr lang="en-US" sz="3000" dirty="0">
                <a:solidFill>
                  <a:srgbClr val="00B050"/>
                </a:solidFill>
                <a:latin typeface="Century Gothic" panose="020B0502020202020204" pitchFamily="34" charset="0"/>
              </a:rPr>
              <a:t>TEA school report card</a:t>
            </a:r>
          </a:p>
          <a:p>
            <a:r>
              <a:rPr lang="en-US" sz="3000" dirty="0">
                <a:latin typeface="Century Gothic" panose="020B0502020202020204" pitchFamily="34" charset="0"/>
              </a:rPr>
              <a:t>Facebook </a:t>
            </a:r>
            <a:r>
              <a:rPr lang="mr-IN" sz="3000" dirty="0">
                <a:latin typeface="Century Gothic" panose="020B0502020202020204" pitchFamily="34" charset="0"/>
              </a:rPr>
              <a:t>–</a:t>
            </a:r>
            <a:r>
              <a:rPr lang="en-US" sz="3000" dirty="0">
                <a:latin typeface="Century Gothic" panose="020B0502020202020204" pitchFamily="34" charset="0"/>
              </a:rPr>
              <a:t> join a group</a:t>
            </a:r>
          </a:p>
          <a:p>
            <a:r>
              <a:rPr lang="en-US" sz="3000" dirty="0" err="1">
                <a:solidFill>
                  <a:srgbClr val="00B050"/>
                </a:solidFill>
                <a:latin typeface="Century Gothic" panose="020B0502020202020204" pitchFamily="34" charset="0"/>
              </a:rPr>
              <a:t>msyakovuk.weebly.com</a:t>
            </a:r>
            <a:endParaRPr lang="en-US" sz="3000" dirty="0">
              <a:solidFill>
                <a:srgbClr val="00B050"/>
              </a:solidFill>
              <a:latin typeface="Century Gothic" panose="020B0502020202020204" pitchFamily="34" charset="0"/>
            </a:endParaRPr>
          </a:p>
          <a:p>
            <a:r>
              <a:rPr lang="en-US" sz="3000" dirty="0" err="1">
                <a:latin typeface="Century Gothic" panose="020B0502020202020204" pitchFamily="34" charset="0"/>
              </a:rPr>
              <a:t>teachingteacher.weebly.com</a:t>
            </a:r>
            <a:r>
              <a:rPr lang="en-US" sz="3000" dirty="0">
                <a:latin typeface="Century Gothic" panose="020B0502020202020204" pitchFamily="34" charset="0"/>
              </a:rPr>
              <a:t> </a:t>
            </a:r>
          </a:p>
          <a:p>
            <a:endParaRPr lang="en-US" sz="3000" dirty="0">
              <a:latin typeface="Century Gothic" panose="020B0502020202020204" pitchFamily="34" charset="0"/>
            </a:endParaRPr>
          </a:p>
          <a:p>
            <a:endParaRPr lang="en-US" sz="3000" dirty="0">
              <a:latin typeface="Century Gothic" panose="020B0502020202020204" pitchFamily="34" charset="0"/>
            </a:endParaRPr>
          </a:p>
        </p:txBody>
      </p:sp>
      <p:sp>
        <p:nvSpPr>
          <p:cNvPr id="5" name="Content Placeholder 4">
            <a:extLst>
              <a:ext uri="{FF2B5EF4-FFF2-40B4-BE49-F238E27FC236}">
                <a16:creationId xmlns:a16="http://schemas.microsoft.com/office/drawing/2014/main" id="{34514014-0B83-469D-8623-CA01F1CBAAB3}"/>
              </a:ext>
            </a:extLst>
          </p:cNvPr>
          <p:cNvSpPr>
            <a:spLocks noGrp="1"/>
          </p:cNvSpPr>
          <p:nvPr>
            <p:ph sz="half" idx="2"/>
          </p:nvPr>
        </p:nvSpPr>
        <p:spPr>
          <a:xfrm>
            <a:off x="6807200" y="1526628"/>
            <a:ext cx="5384800" cy="4525963"/>
          </a:xfrm>
        </p:spPr>
        <p:txBody>
          <a:bodyPr/>
          <a:lstStyle/>
          <a:p>
            <a:r>
              <a:rPr lang="en-US" sz="3000" dirty="0" err="1">
                <a:latin typeface="Century Gothic" panose="020B0502020202020204" pitchFamily="34" charset="0"/>
              </a:rPr>
              <a:t>Mysterydoug</a:t>
            </a:r>
            <a:r>
              <a:rPr lang="en-US" sz="3000" dirty="0">
                <a:latin typeface="Century Gothic" panose="020B0502020202020204" pitchFamily="34" charset="0"/>
              </a:rPr>
              <a:t> </a:t>
            </a:r>
          </a:p>
          <a:p>
            <a:r>
              <a:rPr lang="en-US" sz="3000" dirty="0" err="1">
                <a:solidFill>
                  <a:srgbClr val="00B050"/>
                </a:solidFill>
                <a:latin typeface="Century Gothic" panose="020B0502020202020204" pitchFamily="34" charset="0"/>
              </a:rPr>
              <a:t>Brainpop</a:t>
            </a:r>
            <a:r>
              <a:rPr lang="en-US" sz="3000" dirty="0">
                <a:solidFill>
                  <a:srgbClr val="00B050"/>
                </a:solidFill>
                <a:latin typeface="Century Gothic" panose="020B0502020202020204" pitchFamily="34" charset="0"/>
              </a:rPr>
              <a:t> and </a:t>
            </a:r>
            <a:r>
              <a:rPr lang="en-US" sz="3000" dirty="0" err="1">
                <a:solidFill>
                  <a:srgbClr val="00B050"/>
                </a:solidFill>
                <a:latin typeface="Century Gothic" panose="020B0502020202020204" pitchFamily="34" charset="0"/>
              </a:rPr>
              <a:t>Brainpop</a:t>
            </a:r>
            <a:r>
              <a:rPr lang="en-US" sz="3000" dirty="0">
                <a:solidFill>
                  <a:srgbClr val="00B050"/>
                </a:solidFill>
                <a:latin typeface="Century Gothic" panose="020B0502020202020204" pitchFamily="34" charset="0"/>
              </a:rPr>
              <a:t> Jr. </a:t>
            </a:r>
            <a:r>
              <a:rPr lang="mr-IN" sz="3000" dirty="0">
                <a:solidFill>
                  <a:srgbClr val="00B050"/>
                </a:solidFill>
                <a:latin typeface="Century Gothic" panose="020B0502020202020204" pitchFamily="34" charset="0"/>
              </a:rPr>
              <a:t>–</a:t>
            </a:r>
            <a:r>
              <a:rPr lang="en-US" sz="3000" dirty="0">
                <a:solidFill>
                  <a:srgbClr val="00B050"/>
                </a:solidFill>
                <a:latin typeface="Century Gothic" panose="020B0502020202020204" pitchFamily="34" charset="0"/>
              </a:rPr>
              <a:t> ask your librarian </a:t>
            </a:r>
          </a:p>
          <a:p>
            <a:r>
              <a:rPr lang="en-US" sz="3000" dirty="0" err="1">
                <a:latin typeface="Century Gothic" panose="020B0502020202020204" pitchFamily="34" charset="0"/>
              </a:rPr>
              <a:t>iStation</a:t>
            </a:r>
            <a:r>
              <a:rPr lang="en-US" sz="3000" dirty="0">
                <a:latin typeface="Century Gothic" panose="020B0502020202020204" pitchFamily="34" charset="0"/>
              </a:rPr>
              <a:t> </a:t>
            </a:r>
          </a:p>
          <a:p>
            <a:r>
              <a:rPr lang="en-US" sz="3000" dirty="0">
                <a:solidFill>
                  <a:srgbClr val="00B050"/>
                </a:solidFill>
                <a:latin typeface="Century Gothic" panose="020B0502020202020204" pitchFamily="34" charset="0"/>
              </a:rPr>
              <a:t>Education galaxy </a:t>
            </a:r>
          </a:p>
          <a:p>
            <a:r>
              <a:rPr lang="en-US" sz="3000" dirty="0">
                <a:latin typeface="Century Gothic" panose="020B0502020202020204" pitchFamily="34" charset="0"/>
              </a:rPr>
              <a:t>Achieve 3000</a:t>
            </a:r>
          </a:p>
          <a:p>
            <a:r>
              <a:rPr lang="en-US" sz="3000" dirty="0">
                <a:solidFill>
                  <a:srgbClr val="00B050"/>
                </a:solidFill>
                <a:latin typeface="Century Gothic" panose="020B0502020202020204" pitchFamily="34" charset="0"/>
              </a:rPr>
              <a:t>TMSCA and UIL </a:t>
            </a:r>
          </a:p>
          <a:p>
            <a:r>
              <a:rPr lang="en-US" sz="3000" dirty="0">
                <a:latin typeface="Century Gothic" panose="020B0502020202020204" pitchFamily="34" charset="0"/>
              </a:rPr>
              <a:t>Pre-K TLCs </a:t>
            </a:r>
          </a:p>
          <a:p>
            <a:r>
              <a:rPr lang="en-US" sz="3000" dirty="0">
                <a:solidFill>
                  <a:srgbClr val="00B050"/>
                </a:solidFill>
                <a:latin typeface="Century Gothic" panose="020B0502020202020204" pitchFamily="34" charset="0"/>
              </a:rPr>
              <a:t>Khan Academy</a:t>
            </a:r>
          </a:p>
          <a:p>
            <a:endParaRPr lang="en-US" dirty="0"/>
          </a:p>
        </p:txBody>
      </p:sp>
    </p:spTree>
    <p:extLst>
      <p:ext uri="{BB962C8B-B14F-4D97-AF65-F5344CB8AC3E}">
        <p14:creationId xmlns:p14="http://schemas.microsoft.com/office/powerpoint/2010/main" val="20232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solidFill>
                  <a:srgbClr val="FFFF00"/>
                </a:solidFill>
                <a:latin typeface="Century Gothic" panose="020B0502020202020204" pitchFamily="34" charset="0"/>
              </a:rPr>
              <a:t>Why Study Learning Theories?</a:t>
            </a:r>
            <a:endParaRPr lang="en-US" sz="4800" b="1" dirty="0">
              <a:solidFill>
                <a:srgbClr val="FFFF00"/>
              </a:solidFill>
              <a:latin typeface="Century Gothic" panose="020B0502020202020204" pitchFamily="34" charset="0"/>
            </a:endParaRPr>
          </a:p>
        </p:txBody>
      </p:sp>
      <p:sp>
        <p:nvSpPr>
          <p:cNvPr id="5" name="Content Placeholder 4"/>
          <p:cNvSpPr>
            <a:spLocks noGrp="1"/>
          </p:cNvSpPr>
          <p:nvPr>
            <p:ph sz="half" idx="1"/>
          </p:nvPr>
        </p:nvSpPr>
        <p:spPr>
          <a:xfrm>
            <a:off x="609600" y="1764479"/>
            <a:ext cx="11782096" cy="4623816"/>
          </a:xfrm>
        </p:spPr>
        <p:txBody>
          <a:bodyPr>
            <a:noAutofit/>
          </a:bodyPr>
          <a:lstStyle/>
          <a:p>
            <a:pPr marL="118872" indent="0">
              <a:buNone/>
            </a:pPr>
            <a:r>
              <a:rPr lang="en-US" sz="3500" dirty="0">
                <a:latin typeface="Century Gothic" panose="020B0502020202020204" pitchFamily="34" charset="0"/>
              </a:rPr>
              <a:t>Theories present a systematic way of understanding events, behaviors and/or situations.</a:t>
            </a:r>
          </a:p>
          <a:p>
            <a:pPr marL="118872" indent="0">
              <a:buNone/>
            </a:pPr>
            <a:endParaRPr lang="en-US" sz="3500" dirty="0">
              <a:latin typeface="Century Gothic" panose="020B0502020202020204" pitchFamily="34" charset="0"/>
            </a:endParaRPr>
          </a:p>
          <a:p>
            <a:pPr marL="118872" indent="0">
              <a:buNone/>
            </a:pPr>
            <a:r>
              <a:rPr lang="en-US" sz="3500" dirty="0">
                <a:latin typeface="Century Gothic" panose="020B0502020202020204" pitchFamily="34" charset="0"/>
              </a:rPr>
              <a:t>In other words, this session is designed to give you a broad picture of different learning theories and how it affects student learning in your classroom.</a:t>
            </a:r>
          </a:p>
          <a:p>
            <a:pPr marL="118872" indent="0">
              <a:buNone/>
            </a:pPr>
            <a:endParaRPr lang="en-US" sz="3500" dirty="0">
              <a:latin typeface="Century Gothic" panose="020B0502020202020204" pitchFamily="34" charset="0"/>
            </a:endParaRPr>
          </a:p>
          <a:p>
            <a:pPr marL="118872" indent="0">
              <a:buNone/>
            </a:pPr>
            <a:endParaRPr lang="en-US" sz="3500" dirty="0">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9648F39E-9C37-485F-AC97-16BB4BDF9F49}" type="slidenum">
              <a:rPr kumimoji="0" lang="en-US" smtClean="0"/>
              <a:t>6</a:t>
            </a:fld>
            <a:endParaRPr kumimoji="0" lang="en-US" dirty="0"/>
          </a:p>
        </p:txBody>
      </p:sp>
    </p:spTree>
    <p:extLst>
      <p:ext uri="{BB962C8B-B14F-4D97-AF65-F5344CB8AC3E}">
        <p14:creationId xmlns:p14="http://schemas.microsoft.com/office/powerpoint/2010/main" val="44155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FFFF00"/>
                </a:solidFill>
              </a:rPr>
              <a:t>Learning Theories</a:t>
            </a:r>
          </a:p>
        </p:txBody>
      </p:sp>
      <p:sp>
        <p:nvSpPr>
          <p:cNvPr id="12" name="Content Placeholder 11"/>
          <p:cNvSpPr>
            <a:spLocks noGrp="1"/>
          </p:cNvSpPr>
          <p:nvPr>
            <p:ph sz="half" idx="1"/>
          </p:nvPr>
        </p:nvSpPr>
        <p:spPr>
          <a:xfrm>
            <a:off x="609600" y="1417638"/>
            <a:ext cx="11435255" cy="5039246"/>
          </a:xfrm>
        </p:spPr>
        <p:txBody>
          <a:bodyPr>
            <a:noAutofit/>
          </a:bodyPr>
          <a:lstStyle/>
          <a:p>
            <a:pPr marL="118872" indent="0">
              <a:buNone/>
            </a:pPr>
            <a:r>
              <a:rPr lang="en-US" sz="3000" b="1" dirty="0">
                <a:solidFill>
                  <a:srgbClr val="7030A0"/>
                </a:solidFill>
                <a:latin typeface="Century Gothic" panose="020B0502020202020204" pitchFamily="34" charset="0"/>
              </a:rPr>
              <a:t>What is learning?</a:t>
            </a:r>
          </a:p>
          <a:p>
            <a:pPr marL="118872" indent="0">
              <a:buNone/>
            </a:pPr>
            <a:r>
              <a:rPr lang="en-US" sz="3000" dirty="0">
                <a:latin typeface="Century Gothic" panose="020B0502020202020204" pitchFamily="34" charset="0"/>
              </a:rPr>
              <a:t>Learning is the acquisition of knowledge or skills through experience, study, or by being taught.</a:t>
            </a:r>
          </a:p>
          <a:p>
            <a:pPr marL="118872" indent="0">
              <a:buNone/>
            </a:pPr>
            <a:endParaRPr lang="en-US" sz="3000" dirty="0">
              <a:latin typeface="Century Gothic" panose="020B0502020202020204" pitchFamily="34" charset="0"/>
            </a:endParaRPr>
          </a:p>
          <a:p>
            <a:pPr marL="118872" indent="0">
              <a:buNone/>
            </a:pPr>
            <a:r>
              <a:rPr lang="en-US" sz="3000" b="1" dirty="0">
                <a:solidFill>
                  <a:srgbClr val="7030A0"/>
                </a:solidFill>
                <a:latin typeface="Century Gothic" panose="020B0502020202020204" pitchFamily="34" charset="0"/>
              </a:rPr>
              <a:t>What is the purpose of learning?</a:t>
            </a:r>
          </a:p>
          <a:p>
            <a:pPr marL="118872" indent="0">
              <a:buNone/>
            </a:pPr>
            <a:r>
              <a:rPr lang="en-US" sz="3000" dirty="0">
                <a:latin typeface="Century Gothic" panose="020B0502020202020204" pitchFamily="34" charset="0"/>
              </a:rPr>
              <a:t>The purpose of learning is so that a student will apply deductive reasoning to life situations. Previous learning will be applied to new situations to solve problems. </a:t>
            </a:r>
          </a:p>
          <a:p>
            <a:pPr marL="118872" indent="0">
              <a:buNone/>
            </a:pPr>
            <a:endParaRPr lang="en-US" sz="3000" dirty="0">
              <a:latin typeface="Century Gothic" panose="020B0502020202020204" pitchFamily="34" charset="0"/>
            </a:endParaRPr>
          </a:p>
          <a:p>
            <a:pPr marL="118872" indent="0">
              <a:buNone/>
            </a:pPr>
            <a:endParaRPr lang="en-US" sz="3000" dirty="0">
              <a:latin typeface="Century Gothic" panose="020B0502020202020204" pitchFamily="34" charset="0"/>
            </a:endParaRPr>
          </a:p>
          <a:p>
            <a:pPr marL="118872" indent="0">
              <a:buNone/>
            </a:pPr>
            <a:endParaRPr lang="en-US" sz="3000" dirty="0">
              <a:latin typeface="Century Gothic" panose="020B0502020202020204" pitchFamily="34" charset="0"/>
            </a:endParaRPr>
          </a:p>
          <a:p>
            <a:pPr marL="118872" indent="0">
              <a:buNone/>
            </a:pPr>
            <a:endParaRPr lang="en-US" sz="3000" dirty="0">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9648F39E-9C37-485F-AC97-16BB4BDF9F49}" type="slidenum">
              <a:rPr kumimoji="0" lang="en-US" smtClean="0"/>
              <a:t>7</a:t>
            </a:fld>
            <a:endParaRPr kumimoji="0" lang="en-US" dirty="0"/>
          </a:p>
        </p:txBody>
      </p:sp>
    </p:spTree>
    <p:extLst>
      <p:ext uri="{BB962C8B-B14F-4D97-AF65-F5344CB8AC3E}">
        <p14:creationId xmlns:p14="http://schemas.microsoft.com/office/powerpoint/2010/main" val="1559062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FF00"/>
                </a:solidFill>
                <a:latin typeface="Century Gothic" panose="020B0502020202020204" pitchFamily="34" charset="0"/>
              </a:rPr>
              <a:t>Learning Theories</a:t>
            </a:r>
          </a:p>
        </p:txBody>
      </p:sp>
      <p:sp>
        <p:nvSpPr>
          <p:cNvPr id="12" name="Content Placeholder 11"/>
          <p:cNvSpPr>
            <a:spLocks noGrp="1"/>
          </p:cNvSpPr>
          <p:nvPr>
            <p:ph sz="half" idx="1"/>
          </p:nvPr>
        </p:nvSpPr>
        <p:spPr>
          <a:xfrm>
            <a:off x="315310" y="1437753"/>
            <a:ext cx="11698014" cy="5039246"/>
          </a:xfrm>
        </p:spPr>
        <p:txBody>
          <a:bodyPr>
            <a:noAutofit/>
          </a:bodyPr>
          <a:lstStyle/>
          <a:p>
            <a:pPr marL="118872" indent="0">
              <a:buNone/>
            </a:pPr>
            <a:r>
              <a:rPr lang="en-US" sz="3000" dirty="0">
                <a:latin typeface="Century Gothic" panose="020B0502020202020204" pitchFamily="34" charset="0"/>
              </a:rPr>
              <a:t>Learning is passive and/or active</a:t>
            </a:r>
          </a:p>
          <a:p>
            <a:pPr marL="118872" indent="0">
              <a:buNone/>
            </a:pPr>
            <a:endParaRPr lang="en-US" sz="1500" dirty="0">
              <a:latin typeface="Century Gothic" panose="020B0502020202020204" pitchFamily="34" charset="0"/>
            </a:endParaRPr>
          </a:p>
          <a:p>
            <a:pPr marL="118872" indent="0">
              <a:buNone/>
            </a:pPr>
            <a:r>
              <a:rPr lang="en-US" sz="3000" b="1" dirty="0">
                <a:solidFill>
                  <a:srgbClr val="0066FF"/>
                </a:solidFill>
                <a:latin typeface="Century Gothic" panose="020B0502020202020204" pitchFamily="34" charset="0"/>
              </a:rPr>
              <a:t>Passive: </a:t>
            </a:r>
            <a:r>
              <a:rPr lang="en-US" sz="3000" dirty="0">
                <a:latin typeface="Century Gothic" panose="020B0502020202020204" pitchFamily="34" charset="0"/>
              </a:rPr>
              <a:t>Where the learner receives no feedback from the instructor on his or her efforts. Learners receive information and (are supposed to)  internalize it.</a:t>
            </a:r>
          </a:p>
          <a:p>
            <a:pPr marL="118872" indent="0">
              <a:buNone/>
            </a:pPr>
            <a:endParaRPr lang="en-US" sz="1500" dirty="0">
              <a:latin typeface="Century Gothic" panose="020B0502020202020204" pitchFamily="34" charset="0"/>
            </a:endParaRPr>
          </a:p>
          <a:p>
            <a:pPr marL="118872" indent="0">
              <a:buNone/>
            </a:pPr>
            <a:r>
              <a:rPr lang="en-US" sz="3000" b="1" dirty="0">
                <a:solidFill>
                  <a:srgbClr val="7030A0"/>
                </a:solidFill>
                <a:latin typeface="Century Gothic" panose="020B0502020202020204" pitchFamily="34" charset="0"/>
              </a:rPr>
              <a:t>Active: </a:t>
            </a:r>
            <a:r>
              <a:rPr lang="en-US" sz="3000" dirty="0">
                <a:latin typeface="Century Gothic" panose="020B0502020202020204" pitchFamily="34" charset="0"/>
              </a:rPr>
              <a:t>Process where learners engage in activities, such as reading, writing, discussion, or problem solving that promote analysis, synthesis, and evaluation of class content.</a:t>
            </a:r>
          </a:p>
        </p:txBody>
      </p:sp>
      <p:sp>
        <p:nvSpPr>
          <p:cNvPr id="3" name="Slide Number Placeholder 2"/>
          <p:cNvSpPr>
            <a:spLocks noGrp="1"/>
          </p:cNvSpPr>
          <p:nvPr>
            <p:ph type="sldNum" sz="quarter" idx="12"/>
          </p:nvPr>
        </p:nvSpPr>
        <p:spPr/>
        <p:txBody>
          <a:bodyPr/>
          <a:lstStyle/>
          <a:p>
            <a:fld id="{9648F39E-9C37-485F-AC97-16BB4BDF9F49}" type="slidenum">
              <a:rPr kumimoji="0" lang="en-US" smtClean="0"/>
              <a:t>8</a:t>
            </a:fld>
            <a:endParaRPr kumimoji="0" lang="en-US" dirty="0"/>
          </a:p>
        </p:txBody>
      </p:sp>
    </p:spTree>
    <p:extLst>
      <p:ext uri="{BB962C8B-B14F-4D97-AF65-F5344CB8AC3E}">
        <p14:creationId xmlns:p14="http://schemas.microsoft.com/office/powerpoint/2010/main" val="403537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FF00"/>
                </a:solidFill>
                <a:latin typeface="Century Gothic" panose="020B0502020202020204" pitchFamily="34" charset="0"/>
              </a:rPr>
              <a:t>Learning Theories</a:t>
            </a:r>
          </a:p>
        </p:txBody>
      </p:sp>
      <p:sp>
        <p:nvSpPr>
          <p:cNvPr id="12" name="Content Placeholder 11"/>
          <p:cNvSpPr>
            <a:spLocks noGrp="1"/>
          </p:cNvSpPr>
          <p:nvPr>
            <p:ph sz="half" idx="1"/>
          </p:nvPr>
        </p:nvSpPr>
        <p:spPr>
          <a:xfrm>
            <a:off x="336330" y="1437753"/>
            <a:ext cx="11855669" cy="5039246"/>
          </a:xfrm>
        </p:spPr>
        <p:txBody>
          <a:bodyPr>
            <a:noAutofit/>
          </a:bodyPr>
          <a:lstStyle/>
          <a:p>
            <a:pPr marL="118872" indent="0">
              <a:buNone/>
            </a:pPr>
            <a:r>
              <a:rPr lang="en-US" sz="2500" b="1" dirty="0">
                <a:solidFill>
                  <a:srgbClr val="0066FF"/>
                </a:solidFill>
                <a:latin typeface="Century Gothic" panose="020B0502020202020204" pitchFamily="34" charset="0"/>
              </a:rPr>
              <a:t>Passive </a:t>
            </a:r>
            <a:r>
              <a:rPr lang="en-US" sz="2500" dirty="0">
                <a:latin typeface="Century Gothic" panose="020B0502020202020204" pitchFamily="34" charset="0"/>
              </a:rPr>
              <a:t>versus </a:t>
            </a:r>
            <a:r>
              <a:rPr lang="en-US" sz="2500" b="1" dirty="0">
                <a:solidFill>
                  <a:srgbClr val="7030A0"/>
                </a:solidFill>
                <a:latin typeface="Century Gothic" panose="020B0502020202020204" pitchFamily="34" charset="0"/>
              </a:rPr>
              <a:t>Active</a:t>
            </a:r>
            <a:r>
              <a:rPr lang="en-US" sz="2500" dirty="0">
                <a:latin typeface="Century Gothic" panose="020B0502020202020204" pitchFamily="34" charset="0"/>
              </a:rPr>
              <a:t> Learning</a:t>
            </a:r>
          </a:p>
          <a:p>
            <a:pPr marL="118872" indent="0">
              <a:buNone/>
            </a:pPr>
            <a:endParaRPr lang="en-US" sz="2500" dirty="0">
              <a:latin typeface="Century Gothic" panose="020B0502020202020204" pitchFamily="34" charset="0"/>
            </a:endParaRPr>
          </a:p>
          <a:p>
            <a:pPr marL="118872" indent="0">
              <a:buNone/>
            </a:pPr>
            <a:r>
              <a:rPr lang="en-US" sz="2500" dirty="0">
                <a:latin typeface="Century Gothic" panose="020B0502020202020204" pitchFamily="34" charset="0"/>
              </a:rPr>
              <a:t>The </a:t>
            </a:r>
            <a:r>
              <a:rPr lang="en-US" sz="2500" b="1" dirty="0">
                <a:solidFill>
                  <a:srgbClr val="0066FF"/>
                </a:solidFill>
                <a:latin typeface="Century Gothic" panose="020B0502020202020204" pitchFamily="34" charset="0"/>
              </a:rPr>
              <a:t>passive </a:t>
            </a:r>
            <a:r>
              <a:rPr lang="en-US" sz="2500" dirty="0">
                <a:latin typeface="Century Gothic" panose="020B0502020202020204" pitchFamily="34" charset="0"/>
              </a:rPr>
              <a:t>learning environment employs a teacher who lectures or dictates information and answers. The teacher pours facts into student minds and as a result students are measured by a multiple-choice or true-false questions. </a:t>
            </a:r>
          </a:p>
          <a:p>
            <a:pPr marL="118872" indent="0">
              <a:buNone/>
            </a:pPr>
            <a:endParaRPr lang="en-US" sz="1500" dirty="0">
              <a:latin typeface="Century Gothic" panose="020B0502020202020204" pitchFamily="34" charset="0"/>
            </a:endParaRPr>
          </a:p>
          <a:p>
            <a:pPr marL="118872" indent="0">
              <a:buNone/>
            </a:pPr>
            <a:r>
              <a:rPr lang="en-US" sz="2500" dirty="0">
                <a:latin typeface="Century Gothic" panose="020B0502020202020204" pitchFamily="34" charset="0"/>
              </a:rPr>
              <a:t>The </a:t>
            </a:r>
            <a:r>
              <a:rPr lang="en-US" sz="2500" b="1" dirty="0">
                <a:solidFill>
                  <a:srgbClr val="7030A0"/>
                </a:solidFill>
                <a:latin typeface="Century Gothic" panose="020B0502020202020204" pitchFamily="34" charset="0"/>
              </a:rPr>
              <a:t>active</a:t>
            </a:r>
            <a:r>
              <a:rPr lang="en-US" sz="2500" dirty="0">
                <a:latin typeface="Century Gothic" panose="020B0502020202020204" pitchFamily="34" charset="0"/>
              </a:rPr>
              <a:t> learning environment employs a teacher who stimulates students to learn for themselves by asking questions, posing problems, and allows the learners to search for the answers and then discuss the answers.  Students become involved.</a:t>
            </a:r>
          </a:p>
        </p:txBody>
      </p:sp>
      <p:sp>
        <p:nvSpPr>
          <p:cNvPr id="3" name="Slide Number Placeholder 2"/>
          <p:cNvSpPr>
            <a:spLocks noGrp="1"/>
          </p:cNvSpPr>
          <p:nvPr>
            <p:ph type="sldNum" sz="quarter" idx="12"/>
          </p:nvPr>
        </p:nvSpPr>
        <p:spPr/>
        <p:txBody>
          <a:bodyPr/>
          <a:lstStyle/>
          <a:p>
            <a:fld id="{9648F39E-9C37-485F-AC97-16BB4BDF9F49}" type="slidenum">
              <a:rPr kumimoji="0" lang="en-US" smtClean="0"/>
              <a:t>9</a:t>
            </a:fld>
            <a:endParaRPr kumimoji="0" lang="en-US" dirty="0"/>
          </a:p>
        </p:txBody>
      </p:sp>
    </p:spTree>
    <p:extLst>
      <p:ext uri="{BB962C8B-B14F-4D97-AF65-F5344CB8AC3E}">
        <p14:creationId xmlns:p14="http://schemas.microsoft.com/office/powerpoint/2010/main" val="2008522144"/>
      </p:ext>
    </p:extLst>
  </p:cSld>
  <p:clrMapOvr>
    <a:masterClrMapping/>
  </p:clrMapOvr>
</p:sld>
</file>

<file path=ppt/theme/theme1.xml><?xml version="1.0" encoding="utf-8"?>
<a:theme xmlns:a="http://schemas.openxmlformats.org/drawingml/2006/main" name="Circles">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rcles" id="{3D9AE9B5-CD7B-40FB-85EF-8936B2BFE4AB}" vid="{21EDFD28-C8C0-41DF-96FF-766F5EA9BF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Circles</Template>
  <TotalTime>7226</TotalTime>
  <Words>2088</Words>
  <Application>Microsoft Office PowerPoint</Application>
  <PresentationFormat>Widescreen</PresentationFormat>
  <Paragraphs>392</Paragraphs>
  <Slides>57</Slides>
  <Notes>31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Century Gothic</vt:lpstr>
      <vt:lpstr>Mangal</vt:lpstr>
      <vt:lpstr>Circles</vt:lpstr>
      <vt:lpstr>Welcome! Please sit with your grade level/subject</vt:lpstr>
      <vt:lpstr>Introductions</vt:lpstr>
      <vt:lpstr>Class Norms </vt:lpstr>
      <vt:lpstr>PowerPoint Presentation</vt:lpstr>
      <vt:lpstr>PowerPoint Presentation</vt:lpstr>
      <vt:lpstr>Why Study Learning Theories?</vt:lpstr>
      <vt:lpstr>Learning Theories</vt:lpstr>
      <vt:lpstr>Learning Theories</vt:lpstr>
      <vt:lpstr>Learning Theories</vt:lpstr>
      <vt:lpstr>Questions:  </vt:lpstr>
      <vt:lpstr>The Cone of Learning</vt:lpstr>
      <vt:lpstr>PowerPoint Presentation</vt:lpstr>
      <vt:lpstr>Learning Theories</vt:lpstr>
      <vt:lpstr>Learning Theories</vt:lpstr>
      <vt:lpstr>Learning Theories</vt:lpstr>
      <vt:lpstr>PowerPoint Presentation</vt:lpstr>
      <vt:lpstr>Learning Theories</vt:lpstr>
      <vt:lpstr>Learning Theories</vt:lpstr>
      <vt:lpstr>Types of Learning Theories</vt:lpstr>
      <vt:lpstr>Teaching Johnny  </vt:lpstr>
      <vt:lpstr>Behaviorist Theory</vt:lpstr>
      <vt:lpstr>Behaviorist Theory</vt:lpstr>
      <vt:lpstr>Behaviorist Theory</vt:lpstr>
      <vt:lpstr>Behaviorist Theory</vt:lpstr>
      <vt:lpstr>Classical Theorists</vt:lpstr>
      <vt:lpstr>Classical Theorist</vt:lpstr>
      <vt:lpstr>Operant Theorist</vt:lpstr>
      <vt:lpstr>Operant Theorist</vt:lpstr>
      <vt:lpstr>* Check for understanding</vt:lpstr>
      <vt:lpstr>Cognitive Theory</vt:lpstr>
      <vt:lpstr>PowerPoint Presentation</vt:lpstr>
      <vt:lpstr>Cognitive Theory</vt:lpstr>
      <vt:lpstr>Cognitive Theory</vt:lpstr>
      <vt:lpstr>Cognitive Theory</vt:lpstr>
      <vt:lpstr>Cognitive Theory</vt:lpstr>
      <vt:lpstr>Cognitive Theory</vt:lpstr>
      <vt:lpstr>Major Assumptions</vt:lpstr>
      <vt:lpstr>Major Assumptions</vt:lpstr>
      <vt:lpstr>Checking for Understanding</vt:lpstr>
      <vt:lpstr>Constructivist Theory</vt:lpstr>
      <vt:lpstr>Constructivist Theorist</vt:lpstr>
      <vt:lpstr>Constructivist Theorist</vt:lpstr>
      <vt:lpstr>Constructivist Theorist</vt:lpstr>
      <vt:lpstr>Constructivist Theorist</vt:lpstr>
      <vt:lpstr>Constructivist  Theory Involves</vt:lpstr>
      <vt:lpstr>PowerPoint Presentation</vt:lpstr>
      <vt:lpstr>Learning Styles Test </vt:lpstr>
      <vt:lpstr>PowerPoint Presentation</vt:lpstr>
      <vt:lpstr>Learning Styles</vt:lpstr>
      <vt:lpstr>Checking for Understanding</vt:lpstr>
      <vt:lpstr>Applying Learning Theories in the classroom </vt:lpstr>
      <vt:lpstr>Activity Planning using Learning Theories and Styles  </vt:lpstr>
      <vt:lpstr>Activity Planning using Learning Theories and Styles  </vt:lpstr>
      <vt:lpstr>PowerPoint Presentation</vt:lpstr>
      <vt:lpstr>Learning Theories Presentation</vt:lpstr>
      <vt:lpstr>Q &amp; A </vt:lpstr>
      <vt:lpstr>Helpful Resources </vt:lpstr>
    </vt:vector>
  </TitlesOfParts>
  <Company>DISD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Theories</dc:title>
  <dc:creator>Dailey, Marilyn D</dc:creator>
  <cp:lastModifiedBy>Karam, Erika L</cp:lastModifiedBy>
  <cp:revision>160</cp:revision>
  <dcterms:created xsi:type="dcterms:W3CDTF">2018-08-10T20:40:09Z</dcterms:created>
  <dcterms:modified xsi:type="dcterms:W3CDTF">2018-09-21T03:53:59Z</dcterms:modified>
</cp:coreProperties>
</file>