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98" r:id="rId3"/>
    <p:sldId id="257" r:id="rId4"/>
    <p:sldId id="271" r:id="rId5"/>
    <p:sldId id="272" r:id="rId6"/>
    <p:sldId id="273" r:id="rId7"/>
    <p:sldId id="277" r:id="rId8"/>
    <p:sldId id="295" r:id="rId9"/>
    <p:sldId id="259" r:id="rId10"/>
    <p:sldId id="261" r:id="rId11"/>
    <p:sldId id="258" r:id="rId12"/>
    <p:sldId id="263" r:id="rId13"/>
    <p:sldId id="270" r:id="rId14"/>
    <p:sldId id="260" r:id="rId15"/>
    <p:sldId id="276" r:id="rId16"/>
    <p:sldId id="268" r:id="rId17"/>
    <p:sldId id="267" r:id="rId18"/>
    <p:sldId id="265" r:id="rId19"/>
    <p:sldId id="264" r:id="rId20"/>
    <p:sldId id="266" r:id="rId21"/>
    <p:sldId id="269" r:id="rId22"/>
    <p:sldId id="296" r:id="rId23"/>
    <p:sldId id="283" r:id="rId24"/>
    <p:sldId id="278" r:id="rId25"/>
    <p:sldId id="294" r:id="rId26"/>
    <p:sldId id="279" r:id="rId27"/>
    <p:sldId id="293" r:id="rId28"/>
    <p:sldId id="280" r:id="rId29"/>
    <p:sldId id="281" r:id="rId30"/>
    <p:sldId id="282" r:id="rId31"/>
    <p:sldId id="284" r:id="rId32"/>
    <p:sldId id="285" r:id="rId33"/>
    <p:sldId id="286" r:id="rId34"/>
    <p:sldId id="287" r:id="rId35"/>
    <p:sldId id="288" r:id="rId36"/>
    <p:sldId id="289" r:id="rId37"/>
    <p:sldId id="290" r:id="rId38"/>
    <p:sldId id="291" r:id="rId39"/>
    <p:sldId id="292" r:id="rId40"/>
    <p:sldId id="297" r:id="rId41"/>
    <p:sldId id="275" r:id="rId42"/>
    <p:sldId id="27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p:scale>
          <a:sx n="54" d="100"/>
          <a:sy n="54" d="100"/>
        </p:scale>
        <p:origin x="52"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324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100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328277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641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83132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59771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53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09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240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734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9/28/2018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475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9/28/2018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258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9/28/2018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467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9/28/2018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10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9/28/2018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5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9/28/2018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7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9/28/2018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0132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8XzIszEQbjg" TargetMode="External"/><Relationship Id="rId2" Type="http://schemas.openxmlformats.org/officeDocument/2006/relationships/slideLayout" Target="../slideLayouts/slideLayout2.xml"/><Relationship Id="rId1" Type="http://schemas.openxmlformats.org/officeDocument/2006/relationships/video" Target="https://www.youtube.com/embed/8XzIszEQbjg"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ulmartinez@dallaisd.org" TargetMode="External"/><Relationship Id="rId2" Type="http://schemas.openxmlformats.org/officeDocument/2006/relationships/hyperlink" Target="mailto:ekara@dallasisd.org" TargetMode="External"/><Relationship Id="rId1" Type="http://schemas.openxmlformats.org/officeDocument/2006/relationships/slideLayout" Target="../slideLayouts/slideLayout2.xml"/><Relationship Id="rId4" Type="http://schemas.openxmlformats.org/officeDocument/2006/relationships/hyperlink" Target="mailto:lyakovuk@dallasisd.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eYYf-mUmPqI" TargetMode="External"/><Relationship Id="rId2" Type="http://schemas.openxmlformats.org/officeDocument/2006/relationships/hyperlink" Target="https://www.youtube.com/watch?v=bENwM8IiCsQ"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Q3a-bXXN9Xc"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uhiCFdWeQfA"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D43-9B14-4037-9509-08AC201242B4}"/>
              </a:ext>
            </a:extLst>
          </p:cNvPr>
          <p:cNvSpPr>
            <a:spLocks noGrp="1"/>
          </p:cNvSpPr>
          <p:nvPr>
            <p:ph type="ctrTitle"/>
          </p:nvPr>
        </p:nvSpPr>
        <p:spPr/>
        <p:txBody>
          <a:bodyPr/>
          <a:lstStyle/>
          <a:p>
            <a:r>
              <a:rPr lang="en-US" dirty="0"/>
              <a:t>Classroom Management</a:t>
            </a:r>
          </a:p>
        </p:txBody>
      </p:sp>
      <p:sp>
        <p:nvSpPr>
          <p:cNvPr id="3" name="Subtitle 2">
            <a:extLst>
              <a:ext uri="{FF2B5EF4-FFF2-40B4-BE49-F238E27FC236}">
                <a16:creationId xmlns:a16="http://schemas.microsoft.com/office/drawing/2014/main" id="{681B5FF2-7CD3-474C-9872-060262CFD75B}"/>
              </a:ext>
            </a:extLst>
          </p:cNvPr>
          <p:cNvSpPr>
            <a:spLocks noGrp="1"/>
          </p:cNvSpPr>
          <p:nvPr>
            <p:ph type="subTitle" idx="1"/>
          </p:nvPr>
        </p:nvSpPr>
        <p:spPr/>
        <p:txBody>
          <a:bodyPr>
            <a:normAutofit lnSpcReduction="10000"/>
          </a:bodyPr>
          <a:lstStyle/>
          <a:p>
            <a:r>
              <a:rPr lang="en-US" dirty="0" err="1"/>
              <a:t>Lesya</a:t>
            </a:r>
            <a:r>
              <a:rPr lang="en-US" dirty="0"/>
              <a:t> </a:t>
            </a:r>
            <a:r>
              <a:rPr lang="en-US" dirty="0" err="1"/>
              <a:t>Yakovuk</a:t>
            </a:r>
            <a:endParaRPr lang="en-US" dirty="0"/>
          </a:p>
          <a:p>
            <a:r>
              <a:rPr lang="en-US" dirty="0"/>
              <a:t>Erika </a:t>
            </a:r>
            <a:r>
              <a:rPr lang="en-US" dirty="0" err="1"/>
              <a:t>Karam</a:t>
            </a:r>
            <a:r>
              <a:rPr lang="en-US" dirty="0"/>
              <a:t>                                                                                            </a:t>
            </a:r>
          </a:p>
          <a:p>
            <a:r>
              <a:rPr lang="en-US" dirty="0"/>
              <a:t>Julisa Martinez</a:t>
            </a:r>
          </a:p>
        </p:txBody>
      </p:sp>
    </p:spTree>
    <p:extLst>
      <p:ext uri="{BB962C8B-B14F-4D97-AF65-F5344CB8AC3E}">
        <p14:creationId xmlns:p14="http://schemas.microsoft.com/office/powerpoint/2010/main" val="65235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1634-35C1-434A-97E4-CC84857C6056}"/>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F284D0F5-4116-4B74-8F44-E33D19090A8E}"/>
              </a:ext>
            </a:extLst>
          </p:cNvPr>
          <p:cNvSpPr>
            <a:spLocks noGrp="1"/>
          </p:cNvSpPr>
          <p:nvPr>
            <p:ph idx="1"/>
          </p:nvPr>
        </p:nvSpPr>
        <p:spPr>
          <a:xfrm>
            <a:off x="677334" y="1401289"/>
            <a:ext cx="8596668" cy="4640074"/>
          </a:xfrm>
        </p:spPr>
        <p:txBody>
          <a:bodyPr>
            <a:normAutofit/>
          </a:bodyPr>
          <a:lstStyle/>
          <a:p>
            <a:r>
              <a:rPr lang="en-US" sz="3600" dirty="0"/>
              <a:t>Set clear expectations</a:t>
            </a:r>
          </a:p>
          <a:p>
            <a:r>
              <a:rPr lang="en-US" sz="3600" dirty="0"/>
              <a:t>Align your management strategies with the schoolwide standards</a:t>
            </a:r>
          </a:p>
          <a:p>
            <a:r>
              <a:rPr lang="en-US" sz="3600" dirty="0"/>
              <a:t>Students need to know what to expect everyday when it comes to routines</a:t>
            </a:r>
          </a:p>
        </p:txBody>
      </p:sp>
    </p:spTree>
    <p:extLst>
      <p:ext uri="{BB962C8B-B14F-4D97-AF65-F5344CB8AC3E}">
        <p14:creationId xmlns:p14="http://schemas.microsoft.com/office/powerpoint/2010/main" val="108693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33444-0604-4FFD-998D-E9FA4DA99032}"/>
              </a:ext>
            </a:extLst>
          </p:cNvPr>
          <p:cNvSpPr>
            <a:spLocks noGrp="1"/>
          </p:cNvSpPr>
          <p:nvPr>
            <p:ph idx="1"/>
          </p:nvPr>
        </p:nvSpPr>
        <p:spPr>
          <a:xfrm>
            <a:off x="677334" y="621793"/>
            <a:ext cx="8596668" cy="5419570"/>
          </a:xfrm>
        </p:spPr>
        <p:txBody>
          <a:bodyPr>
            <a:normAutofit/>
          </a:bodyPr>
          <a:lstStyle/>
          <a:p>
            <a:pPr marL="0" lvl="0" indent="0">
              <a:spcBef>
                <a:spcPts val="0"/>
              </a:spcBef>
              <a:buClrTx/>
              <a:buSzTx/>
              <a:buNone/>
            </a:pPr>
            <a:endParaRPr lang="en-US" sz="4000" dirty="0">
              <a:solidFill>
                <a:prstClr val="black"/>
              </a:solidFill>
            </a:endParaRPr>
          </a:p>
          <a:p>
            <a:pPr marL="0" lvl="0" indent="0">
              <a:spcBef>
                <a:spcPts val="0"/>
              </a:spcBef>
              <a:buClrTx/>
              <a:buSzTx/>
              <a:buNone/>
            </a:pPr>
            <a:r>
              <a:rPr lang="en-US" sz="4000" dirty="0">
                <a:solidFill>
                  <a:prstClr val="black"/>
                </a:solidFill>
              </a:rPr>
              <a:t>Effective classroom management gives the students little time to misbehave. Because the expectations are clearly explained, the students know what they need to do.</a:t>
            </a:r>
          </a:p>
          <a:p>
            <a:endParaRPr lang="en-US" sz="2400" dirty="0"/>
          </a:p>
        </p:txBody>
      </p:sp>
    </p:spTree>
    <p:extLst>
      <p:ext uri="{BB962C8B-B14F-4D97-AF65-F5344CB8AC3E}">
        <p14:creationId xmlns:p14="http://schemas.microsoft.com/office/powerpoint/2010/main" val="66058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0742-FAA2-4E3E-A8A8-DFB42E760B9D}"/>
              </a:ext>
            </a:extLst>
          </p:cNvPr>
          <p:cNvSpPr>
            <a:spLocks noGrp="1"/>
          </p:cNvSpPr>
          <p:nvPr>
            <p:ph type="title"/>
          </p:nvPr>
        </p:nvSpPr>
        <p:spPr/>
        <p:txBody>
          <a:bodyPr/>
          <a:lstStyle/>
          <a:p>
            <a:r>
              <a:rPr lang="en-US" dirty="0"/>
              <a:t>Classroom Culture and Climate</a:t>
            </a:r>
          </a:p>
        </p:txBody>
      </p:sp>
      <p:sp>
        <p:nvSpPr>
          <p:cNvPr id="3" name="Content Placeholder 2">
            <a:extLst>
              <a:ext uri="{FF2B5EF4-FFF2-40B4-BE49-F238E27FC236}">
                <a16:creationId xmlns:a16="http://schemas.microsoft.com/office/drawing/2014/main" id="{F7C52004-A87C-4392-B85B-3D8F45CC81EF}"/>
              </a:ext>
            </a:extLst>
          </p:cNvPr>
          <p:cNvSpPr>
            <a:spLocks noGrp="1"/>
          </p:cNvSpPr>
          <p:nvPr>
            <p:ph idx="1"/>
          </p:nvPr>
        </p:nvSpPr>
        <p:spPr>
          <a:xfrm>
            <a:off x="677334" y="1733797"/>
            <a:ext cx="8596668" cy="4307565"/>
          </a:xfrm>
        </p:spPr>
        <p:txBody>
          <a:bodyPr>
            <a:normAutofit/>
          </a:bodyPr>
          <a:lstStyle/>
          <a:p>
            <a:r>
              <a:rPr lang="en-US" sz="2800" dirty="0"/>
              <a:t>Establish a POSITIVE classroom culture </a:t>
            </a:r>
          </a:p>
          <a:p>
            <a:r>
              <a:rPr lang="en-US" sz="2800" dirty="0"/>
              <a:t>Greet your students every morning</a:t>
            </a:r>
          </a:p>
          <a:p>
            <a:r>
              <a:rPr lang="en-US" sz="2800" dirty="0"/>
              <a:t>Morning Message and closing circle</a:t>
            </a:r>
          </a:p>
          <a:p>
            <a:r>
              <a:rPr lang="en-US" sz="2800" dirty="0"/>
              <a:t>Make sure students feel that they are valued and appreciated </a:t>
            </a:r>
          </a:p>
          <a:p>
            <a:r>
              <a:rPr lang="en-US" sz="2800" dirty="0"/>
              <a:t>Say 3 positives for each negative</a:t>
            </a:r>
          </a:p>
          <a:p>
            <a:r>
              <a:rPr lang="en-US" sz="2800" dirty="0"/>
              <a:t>Call and Response signals</a:t>
            </a:r>
          </a:p>
          <a:p>
            <a:endParaRPr lang="en-US" sz="2800" dirty="0"/>
          </a:p>
        </p:txBody>
      </p:sp>
    </p:spTree>
    <p:extLst>
      <p:ext uri="{BB962C8B-B14F-4D97-AF65-F5344CB8AC3E}">
        <p14:creationId xmlns:p14="http://schemas.microsoft.com/office/powerpoint/2010/main" val="427541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2C544A-7926-4095-AF1C-FFB37BD48746}"/>
              </a:ext>
            </a:extLst>
          </p:cNvPr>
          <p:cNvSpPr>
            <a:spLocks noGrp="1"/>
          </p:cNvSpPr>
          <p:nvPr>
            <p:ph idx="1"/>
          </p:nvPr>
        </p:nvSpPr>
        <p:spPr/>
        <p:txBody>
          <a:bodyPr/>
          <a:lstStyle/>
          <a:p>
            <a:r>
              <a:rPr lang="en-US" dirty="0">
                <a:hlinkClick r:id="rId3"/>
              </a:rPr>
              <a:t>https://youtu.be/8XzIszEQbjg</a:t>
            </a:r>
            <a:endParaRPr lang="en-US" dirty="0"/>
          </a:p>
          <a:p>
            <a:pPr marL="0" indent="0">
              <a:buNone/>
            </a:pPr>
            <a:endParaRPr lang="en-US" dirty="0"/>
          </a:p>
        </p:txBody>
      </p:sp>
      <p:sp>
        <p:nvSpPr>
          <p:cNvPr id="7" name="Title 6">
            <a:extLst>
              <a:ext uri="{FF2B5EF4-FFF2-40B4-BE49-F238E27FC236}">
                <a16:creationId xmlns:a16="http://schemas.microsoft.com/office/drawing/2014/main" id="{8326024D-EF2B-416D-836D-52D0D0DEAB45}"/>
              </a:ext>
            </a:extLst>
          </p:cNvPr>
          <p:cNvSpPr>
            <a:spLocks noGrp="1"/>
          </p:cNvSpPr>
          <p:nvPr>
            <p:ph type="title"/>
          </p:nvPr>
        </p:nvSpPr>
        <p:spPr/>
        <p:txBody>
          <a:bodyPr/>
          <a:lstStyle/>
          <a:p>
            <a:r>
              <a:rPr lang="en-US" dirty="0"/>
              <a:t>Tips for Greeting Students</a:t>
            </a:r>
          </a:p>
        </p:txBody>
      </p:sp>
      <p:pic>
        <p:nvPicPr>
          <p:cNvPr id="8" name="Online Media 7" title="How to greet your students | Teaching Tip">
            <a:hlinkClick r:id="" action="ppaction://media"/>
            <a:extLst>
              <a:ext uri="{FF2B5EF4-FFF2-40B4-BE49-F238E27FC236}">
                <a16:creationId xmlns:a16="http://schemas.microsoft.com/office/drawing/2014/main" id="{27120BBE-EE8B-4F65-B2F9-1B3D0EA07022}"/>
              </a:ext>
            </a:extLst>
          </p:cNvPr>
          <p:cNvPicPr>
            <a:picLocks noRot="1" noChangeAspect="1"/>
          </p:cNvPicPr>
          <p:nvPr>
            <a:videoFile r:link="rId1"/>
          </p:nvPr>
        </p:nvPicPr>
        <p:blipFill>
          <a:blip r:embed="rId4"/>
          <a:stretch>
            <a:fillRect/>
          </a:stretch>
        </p:blipFill>
        <p:spPr>
          <a:xfrm>
            <a:off x="1927123" y="2738899"/>
            <a:ext cx="6737282" cy="3789721"/>
          </a:xfrm>
          <a:prstGeom prst="rect">
            <a:avLst/>
          </a:prstGeom>
        </p:spPr>
      </p:pic>
    </p:spTree>
    <p:extLst>
      <p:ext uri="{BB962C8B-B14F-4D97-AF65-F5344CB8AC3E}">
        <p14:creationId xmlns:p14="http://schemas.microsoft.com/office/powerpoint/2010/main" val="237197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DF8C-D5A9-4807-8068-638D64D94EFB}"/>
              </a:ext>
            </a:extLst>
          </p:cNvPr>
          <p:cNvSpPr>
            <a:spLocks noGrp="1"/>
          </p:cNvSpPr>
          <p:nvPr>
            <p:ph type="title"/>
          </p:nvPr>
        </p:nvSpPr>
        <p:spPr/>
        <p:txBody>
          <a:bodyPr/>
          <a:lstStyle/>
          <a:p>
            <a:r>
              <a:rPr lang="en-US" dirty="0"/>
              <a:t>Establishing Rules</a:t>
            </a:r>
          </a:p>
        </p:txBody>
      </p:sp>
      <p:sp>
        <p:nvSpPr>
          <p:cNvPr id="3" name="Content Placeholder 2">
            <a:extLst>
              <a:ext uri="{FF2B5EF4-FFF2-40B4-BE49-F238E27FC236}">
                <a16:creationId xmlns:a16="http://schemas.microsoft.com/office/drawing/2014/main" id="{B5AB1906-3377-4D0F-BD1E-1CD87CD00828}"/>
              </a:ext>
            </a:extLst>
          </p:cNvPr>
          <p:cNvSpPr>
            <a:spLocks noGrp="1"/>
          </p:cNvSpPr>
          <p:nvPr>
            <p:ph idx="1"/>
          </p:nvPr>
        </p:nvSpPr>
        <p:spPr>
          <a:xfrm>
            <a:off x="677334" y="1448791"/>
            <a:ext cx="8596668" cy="4592572"/>
          </a:xfrm>
        </p:spPr>
        <p:txBody>
          <a:bodyPr>
            <a:normAutofit/>
          </a:bodyPr>
          <a:lstStyle/>
          <a:p>
            <a:r>
              <a:rPr lang="en-US" sz="2800" dirty="0"/>
              <a:t>Let students take part in the creation of classroom rules or norms</a:t>
            </a:r>
          </a:p>
          <a:p>
            <a:r>
              <a:rPr lang="en-US" sz="2800" dirty="0"/>
              <a:t>Value their opinion</a:t>
            </a:r>
          </a:p>
          <a:p>
            <a:r>
              <a:rPr lang="en-US" sz="2800" dirty="0"/>
              <a:t>Keep rules to a maximum of 5</a:t>
            </a:r>
          </a:p>
          <a:p>
            <a:r>
              <a:rPr lang="en-US" sz="2800" dirty="0"/>
              <a:t>Word the rules POSITIVELY</a:t>
            </a:r>
          </a:p>
          <a:p>
            <a:pPr lvl="1"/>
            <a:r>
              <a:rPr lang="en-US" sz="2400" dirty="0"/>
              <a:t>Instead of: DO NOT BE DISRUPTIVE      </a:t>
            </a:r>
          </a:p>
          <a:p>
            <a:pPr lvl="1"/>
            <a:r>
              <a:rPr lang="en-US" sz="2400" dirty="0"/>
              <a:t>Try: STAY ON TASK</a:t>
            </a:r>
          </a:p>
          <a:p>
            <a:pPr marL="58738" lvl="1" indent="0">
              <a:buNone/>
            </a:pPr>
            <a:endParaRPr lang="en-US" sz="2400" dirty="0"/>
          </a:p>
          <a:p>
            <a:endParaRPr lang="en-US" sz="2800" dirty="0"/>
          </a:p>
        </p:txBody>
      </p:sp>
    </p:spTree>
    <p:extLst>
      <p:ext uri="{BB962C8B-B14F-4D97-AF65-F5344CB8AC3E}">
        <p14:creationId xmlns:p14="http://schemas.microsoft.com/office/powerpoint/2010/main" val="226433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Rules Activity </a:t>
            </a:r>
          </a:p>
        </p:txBody>
      </p:sp>
      <p:sp>
        <p:nvSpPr>
          <p:cNvPr id="3" name="Content Placeholder 2"/>
          <p:cNvSpPr>
            <a:spLocks noGrp="1"/>
          </p:cNvSpPr>
          <p:nvPr>
            <p:ph idx="1"/>
          </p:nvPr>
        </p:nvSpPr>
        <p:spPr>
          <a:xfrm>
            <a:off x="380010" y="1600200"/>
            <a:ext cx="9830790" cy="4064329"/>
          </a:xfrm>
        </p:spPr>
        <p:txBody>
          <a:bodyPr>
            <a:normAutofit/>
          </a:bodyPr>
          <a:lstStyle/>
          <a:p>
            <a:r>
              <a:rPr lang="en-US" sz="4000" dirty="0"/>
              <a:t>Write/Share 5 classroom rules, rewards, and consequences</a:t>
            </a:r>
          </a:p>
          <a:p>
            <a:pPr marL="0" indent="0">
              <a:buNone/>
            </a:pPr>
            <a:endParaRPr lang="en-US" sz="4000" dirty="0"/>
          </a:p>
          <a:p>
            <a:r>
              <a:rPr lang="en-US" sz="4000" dirty="0"/>
              <a:t>Be ready to share!</a:t>
            </a:r>
          </a:p>
        </p:txBody>
      </p:sp>
    </p:spTree>
    <p:extLst>
      <p:ext uri="{BB962C8B-B14F-4D97-AF65-F5344CB8AC3E}">
        <p14:creationId xmlns:p14="http://schemas.microsoft.com/office/powerpoint/2010/main" val="410078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612296D8-4690-4573-8268-8438090C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29" y="304800"/>
            <a:ext cx="83312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2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0742-FAA2-4E3E-A8A8-DFB42E760B9D}"/>
              </a:ext>
            </a:extLst>
          </p:cNvPr>
          <p:cNvSpPr>
            <a:spLocks noGrp="1"/>
          </p:cNvSpPr>
          <p:nvPr>
            <p:ph type="title"/>
          </p:nvPr>
        </p:nvSpPr>
        <p:spPr>
          <a:xfrm>
            <a:off x="1326263" y="1622323"/>
            <a:ext cx="8596668" cy="1320800"/>
          </a:xfrm>
        </p:spPr>
        <p:txBody>
          <a:bodyPr>
            <a:noAutofit/>
          </a:bodyPr>
          <a:lstStyle/>
          <a:p>
            <a:r>
              <a:rPr lang="en-US" sz="10000" dirty="0"/>
              <a:t>It’s all about the SYSTEMS</a:t>
            </a:r>
          </a:p>
        </p:txBody>
      </p:sp>
    </p:spTree>
    <p:extLst>
      <p:ext uri="{BB962C8B-B14F-4D97-AF65-F5344CB8AC3E}">
        <p14:creationId xmlns:p14="http://schemas.microsoft.com/office/powerpoint/2010/main" val="113562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0742-FAA2-4E3E-A8A8-DFB42E760B9D}"/>
              </a:ext>
            </a:extLst>
          </p:cNvPr>
          <p:cNvSpPr>
            <a:spLocks noGrp="1"/>
          </p:cNvSpPr>
          <p:nvPr>
            <p:ph type="title"/>
          </p:nvPr>
        </p:nvSpPr>
        <p:spPr/>
        <p:txBody>
          <a:bodyPr/>
          <a:lstStyle/>
          <a:p>
            <a:r>
              <a:rPr lang="en-US" dirty="0"/>
              <a:t>Hand Signals</a:t>
            </a:r>
          </a:p>
        </p:txBody>
      </p:sp>
      <p:pic>
        <p:nvPicPr>
          <p:cNvPr id="1026" name="Picture 2" descr="Hand Signals - 10 Classroom Procedures That Will Save Your Sanity">
            <a:extLst>
              <a:ext uri="{FF2B5EF4-FFF2-40B4-BE49-F238E27FC236}">
                <a16:creationId xmlns:a16="http://schemas.microsoft.com/office/drawing/2014/main" id="{2C604B44-A10B-452E-A99C-8B3F9957C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1884" y="1493514"/>
            <a:ext cx="7482348" cy="498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61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0742-FAA2-4E3E-A8A8-DFB42E760B9D}"/>
              </a:ext>
            </a:extLst>
          </p:cNvPr>
          <p:cNvSpPr>
            <a:spLocks noGrp="1"/>
          </p:cNvSpPr>
          <p:nvPr>
            <p:ph type="title"/>
          </p:nvPr>
        </p:nvSpPr>
        <p:spPr/>
        <p:txBody>
          <a:bodyPr/>
          <a:lstStyle/>
          <a:p>
            <a:r>
              <a:rPr lang="en-US" dirty="0"/>
              <a:t>Use Timers</a:t>
            </a:r>
          </a:p>
        </p:txBody>
      </p:sp>
      <p:pic>
        <p:nvPicPr>
          <p:cNvPr id="1030" name="Picture 6" descr="Set a Timer - 10 Classroom Procedures to Save Your Sanity">
            <a:extLst>
              <a:ext uri="{FF2B5EF4-FFF2-40B4-BE49-F238E27FC236}">
                <a16:creationId xmlns:a16="http://schemas.microsoft.com/office/drawing/2014/main" id="{9E7F33D6-9FFB-4DB9-9506-DD7920C4C5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812" y="200949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1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B88F-D6FE-4C89-82C7-01F548311DE1}"/>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6664051A-9F6E-498E-B941-B3399417A5B8}"/>
              </a:ext>
            </a:extLst>
          </p:cNvPr>
          <p:cNvSpPr>
            <a:spLocks noGrp="1"/>
          </p:cNvSpPr>
          <p:nvPr>
            <p:ph idx="1"/>
          </p:nvPr>
        </p:nvSpPr>
        <p:spPr>
          <a:xfrm>
            <a:off x="677334" y="1793175"/>
            <a:ext cx="8596668" cy="4248188"/>
          </a:xfrm>
        </p:spPr>
        <p:txBody>
          <a:bodyPr>
            <a:normAutofit/>
          </a:bodyPr>
          <a:lstStyle/>
          <a:p>
            <a:r>
              <a:rPr lang="en-US" sz="3200" dirty="0"/>
              <a:t>Erika Karam – </a:t>
            </a:r>
            <a:r>
              <a:rPr lang="en-US" sz="3200" dirty="0">
                <a:hlinkClick r:id="rId2"/>
              </a:rPr>
              <a:t>ekaram@dallasisd.org</a:t>
            </a:r>
            <a:endParaRPr lang="en-US" sz="3200" dirty="0"/>
          </a:p>
          <a:p>
            <a:r>
              <a:rPr lang="en-US" sz="3200" dirty="0" err="1"/>
              <a:t>Julisa</a:t>
            </a:r>
            <a:r>
              <a:rPr lang="en-US" sz="3200" dirty="0"/>
              <a:t> Martinez – </a:t>
            </a:r>
            <a:r>
              <a:rPr lang="en-US" sz="3200" dirty="0">
                <a:hlinkClick r:id="rId3"/>
              </a:rPr>
              <a:t>julmartinez@dallaisd.org</a:t>
            </a:r>
            <a:r>
              <a:rPr lang="en-US" sz="3200" dirty="0"/>
              <a:t> </a:t>
            </a:r>
          </a:p>
          <a:p>
            <a:r>
              <a:rPr lang="en-US" sz="3200" dirty="0" err="1"/>
              <a:t>Lesya</a:t>
            </a:r>
            <a:r>
              <a:rPr lang="en-US" sz="3200" dirty="0"/>
              <a:t> </a:t>
            </a:r>
            <a:r>
              <a:rPr lang="en-US" sz="3200" dirty="0" err="1"/>
              <a:t>Yakovuk</a:t>
            </a:r>
            <a:r>
              <a:rPr lang="en-US" sz="3200" dirty="0"/>
              <a:t> – </a:t>
            </a:r>
            <a:r>
              <a:rPr lang="en-US" sz="3200" dirty="0">
                <a:hlinkClick r:id="rId4"/>
              </a:rPr>
              <a:t>lyakovuk@dallasisd.org</a:t>
            </a:r>
            <a:r>
              <a:rPr lang="en-US" sz="3200" dirty="0"/>
              <a:t> </a:t>
            </a:r>
          </a:p>
          <a:p>
            <a:endParaRPr lang="en-US" sz="3200" dirty="0"/>
          </a:p>
        </p:txBody>
      </p:sp>
    </p:spTree>
    <p:extLst>
      <p:ext uri="{BB962C8B-B14F-4D97-AF65-F5344CB8AC3E}">
        <p14:creationId xmlns:p14="http://schemas.microsoft.com/office/powerpoint/2010/main" val="2437159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0742-FAA2-4E3E-A8A8-DFB42E760B9D}"/>
              </a:ext>
            </a:extLst>
          </p:cNvPr>
          <p:cNvSpPr>
            <a:spLocks noGrp="1"/>
          </p:cNvSpPr>
          <p:nvPr>
            <p:ph type="title"/>
          </p:nvPr>
        </p:nvSpPr>
        <p:spPr/>
        <p:txBody>
          <a:bodyPr/>
          <a:lstStyle/>
          <a:p>
            <a:r>
              <a:rPr lang="en-US" dirty="0"/>
              <a:t>Turn in Work</a:t>
            </a:r>
          </a:p>
        </p:txBody>
      </p:sp>
      <p:pic>
        <p:nvPicPr>
          <p:cNvPr id="3074" name="Picture 2" descr="Set Up Turn-In Trays - 10 Classroom Procedures to Save Your Sanity">
            <a:extLst>
              <a:ext uri="{FF2B5EF4-FFF2-40B4-BE49-F238E27FC236}">
                <a16:creationId xmlns:a16="http://schemas.microsoft.com/office/drawing/2014/main" id="{8CFEFCF6-9C85-4C11-8314-659FF145F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86" y="19304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ighlight Your Name: Mini Poster {FREE}">
            <a:extLst>
              <a:ext uri="{FF2B5EF4-FFF2-40B4-BE49-F238E27FC236}">
                <a16:creationId xmlns:a16="http://schemas.microsoft.com/office/drawing/2014/main" id="{5C0947AE-B071-4E7F-ADF0-B24AFF780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4" y="1762125"/>
            <a:ext cx="3104843"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6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0742-FAA2-4E3E-A8A8-DFB42E760B9D}"/>
              </a:ext>
            </a:extLst>
          </p:cNvPr>
          <p:cNvSpPr>
            <a:spLocks noGrp="1"/>
          </p:cNvSpPr>
          <p:nvPr>
            <p:ph type="title"/>
          </p:nvPr>
        </p:nvSpPr>
        <p:spPr/>
        <p:txBody>
          <a:bodyPr/>
          <a:lstStyle/>
          <a:p>
            <a:r>
              <a:rPr lang="en-US" dirty="0"/>
              <a:t>Give them Jobs</a:t>
            </a:r>
          </a:p>
        </p:txBody>
      </p:sp>
      <p:pic>
        <p:nvPicPr>
          <p:cNvPr id="6146" name="Picture 2" descr="Image result for classroom jobs">
            <a:extLst>
              <a:ext uri="{FF2B5EF4-FFF2-40B4-BE49-F238E27FC236}">
                <a16:creationId xmlns:a16="http://schemas.microsoft.com/office/drawing/2014/main" id="{676C58CA-0406-45CB-AB1C-1DA271FEB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84" y="1270000"/>
            <a:ext cx="7157884" cy="53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3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961-9049-4DC5-8512-F9CB26311479}"/>
              </a:ext>
            </a:extLst>
          </p:cNvPr>
          <p:cNvSpPr>
            <a:spLocks noGrp="1"/>
          </p:cNvSpPr>
          <p:nvPr>
            <p:ph type="title"/>
          </p:nvPr>
        </p:nvSpPr>
        <p:spPr/>
        <p:txBody>
          <a:bodyPr/>
          <a:lstStyle/>
          <a:p>
            <a:pPr algn="ctr"/>
            <a:r>
              <a:rPr lang="en-US" dirty="0"/>
              <a:t>BREAK!</a:t>
            </a:r>
          </a:p>
        </p:txBody>
      </p:sp>
      <p:pic>
        <p:nvPicPr>
          <p:cNvPr id="5" name="Picture 4">
            <a:extLst>
              <a:ext uri="{FF2B5EF4-FFF2-40B4-BE49-F238E27FC236}">
                <a16:creationId xmlns:a16="http://schemas.microsoft.com/office/drawing/2014/main" id="{359BD6CA-ED74-41D4-8F04-A3B9516704C9}"/>
              </a:ext>
            </a:extLst>
          </p:cNvPr>
          <p:cNvPicPr>
            <a:picLocks noChangeAspect="1"/>
          </p:cNvPicPr>
          <p:nvPr/>
        </p:nvPicPr>
        <p:blipFill>
          <a:blip r:embed="rId2"/>
          <a:stretch>
            <a:fillRect/>
          </a:stretch>
        </p:blipFill>
        <p:spPr>
          <a:xfrm>
            <a:off x="2917998" y="1314184"/>
            <a:ext cx="6002042" cy="3994086"/>
          </a:xfrm>
          <a:prstGeom prst="rect">
            <a:avLst/>
          </a:prstGeom>
        </p:spPr>
      </p:pic>
    </p:spTree>
    <p:extLst>
      <p:ext uri="{BB962C8B-B14F-4D97-AF65-F5344CB8AC3E}">
        <p14:creationId xmlns:p14="http://schemas.microsoft.com/office/powerpoint/2010/main" val="301065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Student Surveys </a:t>
            </a:r>
          </a:p>
        </p:txBody>
      </p:sp>
      <p:sp>
        <p:nvSpPr>
          <p:cNvPr id="3" name="Content Placeholder 2"/>
          <p:cNvSpPr>
            <a:spLocks noGrp="1"/>
          </p:cNvSpPr>
          <p:nvPr>
            <p:ph idx="1"/>
          </p:nvPr>
        </p:nvSpPr>
        <p:spPr/>
        <p:txBody>
          <a:bodyPr>
            <a:normAutofit/>
          </a:bodyPr>
          <a:lstStyle/>
          <a:p>
            <a:r>
              <a:rPr lang="en-US" sz="2400" dirty="0"/>
              <a:t>Look at the survey the students will take at the end of the year. </a:t>
            </a:r>
          </a:p>
          <a:p>
            <a:r>
              <a:rPr lang="en-US" sz="2400" dirty="0"/>
              <a:t>What should you focus on?</a:t>
            </a:r>
          </a:p>
        </p:txBody>
      </p:sp>
    </p:spTree>
    <p:extLst>
      <p:ext uri="{BB962C8B-B14F-4D97-AF65-F5344CB8AC3E}">
        <p14:creationId xmlns:p14="http://schemas.microsoft.com/office/powerpoint/2010/main" val="409373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35263"/>
          </a:xfrm>
        </p:spPr>
        <p:txBody>
          <a:bodyPr>
            <a:normAutofit/>
          </a:bodyPr>
          <a:lstStyle/>
          <a:p>
            <a:r>
              <a:rPr lang="en-US" dirty="0"/>
              <a:t>Mistakes new Teachers make </a:t>
            </a:r>
          </a:p>
        </p:txBody>
      </p:sp>
      <p:sp>
        <p:nvSpPr>
          <p:cNvPr id="3" name="Content Placeholder 2"/>
          <p:cNvSpPr>
            <a:spLocks noGrp="1"/>
          </p:cNvSpPr>
          <p:nvPr>
            <p:ph idx="1"/>
          </p:nvPr>
        </p:nvSpPr>
        <p:spPr>
          <a:xfrm>
            <a:off x="249382" y="605642"/>
            <a:ext cx="10258197" cy="6091937"/>
          </a:xfrm>
        </p:spPr>
        <p:txBody>
          <a:bodyPr>
            <a:normAutofit/>
          </a:bodyPr>
          <a:lstStyle/>
          <a:p>
            <a:endParaRPr lang="en-US" sz="2800" dirty="0"/>
          </a:p>
          <a:p>
            <a:r>
              <a:rPr lang="en-US" sz="2800" dirty="0"/>
              <a:t>Have not figured out what exactly they want and don't want - a root cause of much of what follows.</a:t>
            </a:r>
          </a:p>
          <a:p>
            <a:r>
              <a:rPr lang="en-US" sz="2800" dirty="0"/>
              <a:t>Overpraise students for doing what is expected.</a:t>
            </a:r>
          </a:p>
          <a:p>
            <a:r>
              <a:rPr lang="en-US" sz="2800" dirty="0"/>
              <a:t>Fail to do effective long-range and daily planning.</a:t>
            </a:r>
          </a:p>
          <a:p>
            <a:r>
              <a:rPr lang="en-US" sz="2800" dirty="0"/>
              <a:t>Spend too much time with one student or one group and not monitoring the entire class.</a:t>
            </a:r>
          </a:p>
          <a:p>
            <a:r>
              <a:rPr lang="en-US" sz="2800" dirty="0"/>
              <a:t>Begin a new activity before gaining the students' attention.</a:t>
            </a:r>
          </a:p>
          <a:p>
            <a:r>
              <a:rPr lang="en-US" sz="2800" dirty="0"/>
              <a:t>Talk too fast, and are sometimes shrill.</a:t>
            </a:r>
          </a:p>
          <a:p>
            <a:r>
              <a:rPr lang="en-US" sz="2800" dirty="0"/>
              <a:t>Stand too long in one place (the feet of clay syndrome).</a:t>
            </a:r>
          </a:p>
          <a:p>
            <a:r>
              <a:rPr lang="en-US" sz="2800" dirty="0"/>
              <a:t>Sit too long while teaching (the posterior of clay syndrome). </a:t>
            </a:r>
          </a:p>
        </p:txBody>
      </p:sp>
    </p:spTree>
    <p:extLst>
      <p:ext uri="{BB962C8B-B14F-4D97-AF65-F5344CB8AC3E}">
        <p14:creationId xmlns:p14="http://schemas.microsoft.com/office/powerpoint/2010/main" val="113424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35263"/>
          </a:xfrm>
        </p:spPr>
        <p:txBody>
          <a:bodyPr>
            <a:normAutofit/>
          </a:bodyPr>
          <a:lstStyle/>
          <a:p>
            <a:r>
              <a:rPr lang="en-US" dirty="0"/>
              <a:t>Mistakes new Teachers make </a:t>
            </a:r>
          </a:p>
        </p:txBody>
      </p:sp>
      <p:sp>
        <p:nvSpPr>
          <p:cNvPr id="3" name="Content Placeholder 2"/>
          <p:cNvSpPr>
            <a:spLocks noGrp="1"/>
          </p:cNvSpPr>
          <p:nvPr>
            <p:ph idx="1"/>
          </p:nvPr>
        </p:nvSpPr>
        <p:spPr>
          <a:xfrm>
            <a:off x="249382" y="605642"/>
            <a:ext cx="10258197" cy="6091937"/>
          </a:xfrm>
        </p:spPr>
        <p:txBody>
          <a:bodyPr>
            <a:normAutofit/>
          </a:bodyPr>
          <a:lstStyle/>
          <a:p>
            <a:endParaRPr lang="en-US" sz="2400" dirty="0"/>
          </a:p>
          <a:p>
            <a:r>
              <a:rPr lang="en-US" sz="2400" dirty="0"/>
              <a:t>Overemphasize the negative.</a:t>
            </a:r>
          </a:p>
          <a:p>
            <a:r>
              <a:rPr lang="en-US" sz="2400" dirty="0"/>
              <a:t>Do not require students to raise hands and be acknowledged before responding.</a:t>
            </a:r>
          </a:p>
          <a:p>
            <a:r>
              <a:rPr lang="en-US" sz="2400" dirty="0"/>
              <a:t>Are way too serious and not much fun. </a:t>
            </a:r>
          </a:p>
          <a:p>
            <a:r>
              <a:rPr lang="en-US" sz="2400" dirty="0"/>
              <a:t>Are way too much fun and not serious.</a:t>
            </a:r>
          </a:p>
          <a:p>
            <a:r>
              <a:rPr lang="en-US" sz="2400" dirty="0"/>
              <a:t>Fall into a rut by using the same teaching strategy or combination of strategies day after day.</a:t>
            </a:r>
          </a:p>
          <a:p>
            <a:r>
              <a:rPr lang="en-US" sz="2400" dirty="0"/>
              <a:t>Tend to talk to and interact with only half the class (usually their favorites, and usually on the right).</a:t>
            </a:r>
          </a:p>
          <a:p>
            <a:r>
              <a:rPr lang="en-US" sz="2400" dirty="0"/>
              <a:t>Interrupt students while they are on task.</a:t>
            </a:r>
          </a:p>
          <a:p>
            <a:r>
              <a:rPr lang="en-US" sz="2400" dirty="0"/>
              <a:t>Use "SHHHH" as a means of quieting students (one of the most annoying and ineffective behaviors).</a:t>
            </a:r>
          </a:p>
        </p:txBody>
      </p:sp>
    </p:spTree>
    <p:extLst>
      <p:ext uri="{BB962C8B-B14F-4D97-AF65-F5344CB8AC3E}">
        <p14:creationId xmlns:p14="http://schemas.microsoft.com/office/powerpoint/2010/main" val="3073336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35263"/>
          </a:xfrm>
        </p:spPr>
        <p:txBody>
          <a:bodyPr>
            <a:normAutofit/>
          </a:bodyPr>
          <a:lstStyle/>
          <a:p>
            <a:r>
              <a:rPr lang="en-US" dirty="0"/>
              <a:t>Mistakes new Teachers make </a:t>
            </a:r>
          </a:p>
        </p:txBody>
      </p:sp>
      <p:sp>
        <p:nvSpPr>
          <p:cNvPr id="3" name="Content Placeholder 2"/>
          <p:cNvSpPr>
            <a:spLocks noGrp="1"/>
          </p:cNvSpPr>
          <p:nvPr>
            <p:ph idx="1"/>
          </p:nvPr>
        </p:nvSpPr>
        <p:spPr>
          <a:xfrm>
            <a:off x="106878" y="735264"/>
            <a:ext cx="10400701" cy="5962315"/>
          </a:xfrm>
        </p:spPr>
        <p:txBody>
          <a:bodyPr>
            <a:noAutofit/>
          </a:bodyPr>
          <a:lstStyle/>
          <a:p>
            <a:r>
              <a:rPr lang="en-US" sz="2000" dirty="0"/>
              <a:t>Overuse verbal efforts to stop inappropriate student behavior - talk alone accomplishes little.</a:t>
            </a:r>
          </a:p>
          <a:p>
            <a:r>
              <a:rPr lang="en-US" sz="2000" dirty="0"/>
              <a:t>Settle for less rather than demand more.</a:t>
            </a:r>
          </a:p>
          <a:p>
            <a:r>
              <a:rPr lang="en-US" sz="2000" dirty="0"/>
              <a:t>Use threats to control the class (short term, produces results; long term, backfires).</a:t>
            </a:r>
          </a:p>
          <a:p>
            <a:r>
              <a:rPr lang="en-US" sz="2000" dirty="0"/>
              <a:t>Verbally reprimand students across the classroom (get close and personal if possible).</a:t>
            </a:r>
          </a:p>
          <a:p>
            <a:r>
              <a:rPr lang="en-US" sz="2000" dirty="0"/>
              <a:t>Do not intervene quickly enough during inappropriate student behavior.</a:t>
            </a:r>
          </a:p>
          <a:p>
            <a:r>
              <a:rPr lang="en-US" sz="2000" dirty="0"/>
              <a:t>Do not learn and use student names in an effective way (kids pick up quickly on this and respond in kind).</a:t>
            </a:r>
          </a:p>
          <a:p>
            <a:r>
              <a:rPr lang="en-US" sz="2000" dirty="0"/>
              <a:t>Read student papers only for correct answers and not for process and student thinking.</a:t>
            </a:r>
          </a:p>
          <a:p>
            <a:r>
              <a:rPr lang="en-US" sz="2000" dirty="0"/>
              <a:t>Ask global questions that nobody likely will answer.</a:t>
            </a:r>
          </a:p>
          <a:p>
            <a:r>
              <a:rPr lang="en-US" sz="2000" dirty="0"/>
              <a:t>Fail to do appropriate comprehension checks to see if students understand the content as it is taught.</a:t>
            </a:r>
          </a:p>
        </p:txBody>
      </p:sp>
    </p:spTree>
    <p:extLst>
      <p:ext uri="{BB962C8B-B14F-4D97-AF65-F5344CB8AC3E}">
        <p14:creationId xmlns:p14="http://schemas.microsoft.com/office/powerpoint/2010/main" val="228809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35263"/>
          </a:xfrm>
        </p:spPr>
        <p:txBody>
          <a:bodyPr>
            <a:normAutofit/>
          </a:bodyPr>
          <a:lstStyle/>
          <a:p>
            <a:r>
              <a:rPr lang="en-US" dirty="0"/>
              <a:t>Mistakes new Teachers make </a:t>
            </a:r>
          </a:p>
        </p:txBody>
      </p:sp>
      <p:sp>
        <p:nvSpPr>
          <p:cNvPr id="3" name="Content Placeholder 2"/>
          <p:cNvSpPr>
            <a:spLocks noGrp="1"/>
          </p:cNvSpPr>
          <p:nvPr>
            <p:ph idx="1"/>
          </p:nvPr>
        </p:nvSpPr>
        <p:spPr>
          <a:xfrm>
            <a:off x="106878" y="735264"/>
            <a:ext cx="10400701" cy="5962315"/>
          </a:xfrm>
        </p:spPr>
        <p:txBody>
          <a:bodyPr>
            <a:noAutofit/>
          </a:bodyPr>
          <a:lstStyle/>
          <a:p>
            <a:r>
              <a:rPr lang="en-US" sz="2000" dirty="0"/>
              <a:t>Use poorly worded, ambiguous questions.</a:t>
            </a:r>
          </a:p>
          <a:p>
            <a:r>
              <a:rPr lang="en-US" sz="2000" dirty="0"/>
              <a:t>Try to talk over student noise (never, ever, do this, because when you do, you lose and they win).</a:t>
            </a:r>
          </a:p>
          <a:p>
            <a:r>
              <a:rPr lang="en-US" sz="2000" dirty="0"/>
              <a:t>Are consistently inconsistent.</a:t>
            </a:r>
          </a:p>
          <a:p>
            <a:r>
              <a:rPr lang="en-US" sz="2000" dirty="0"/>
              <a:t>Will do anything to be liked by students.</a:t>
            </a:r>
          </a:p>
          <a:p>
            <a:r>
              <a:rPr lang="en-US" sz="2000" dirty="0"/>
              <a:t>Permit students to be inattentive to an educationally useful media presentation (this happens a lot).</a:t>
            </a:r>
          </a:p>
          <a:p>
            <a:r>
              <a:rPr lang="en-US" sz="2000" dirty="0"/>
              <a:t>Introduce too many topics simultaneously (usually the result of poor planning).</a:t>
            </a:r>
          </a:p>
          <a:p>
            <a:r>
              <a:rPr lang="en-US" sz="2000" dirty="0"/>
              <a:t>Take too much time to give verbal directions for an activity (an inability to focus and explain effectively).</a:t>
            </a:r>
          </a:p>
          <a:p>
            <a:r>
              <a:rPr lang="en-US" sz="2000" dirty="0"/>
              <a:t>Take too much time for an activity (usually the result of poor planning).</a:t>
            </a:r>
          </a:p>
          <a:p>
            <a:r>
              <a:rPr lang="en-US" sz="2000" dirty="0"/>
              <a:t>Overuse punishment for classroom misbehavior - going to an extreme when other consequences work better.</a:t>
            </a:r>
          </a:p>
        </p:txBody>
      </p:sp>
    </p:spTree>
    <p:extLst>
      <p:ext uri="{BB962C8B-B14F-4D97-AF65-F5344CB8AC3E}">
        <p14:creationId xmlns:p14="http://schemas.microsoft.com/office/powerpoint/2010/main" val="3932507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375"/>
            <a:ext cx="8229600" cy="754730"/>
          </a:xfrm>
        </p:spPr>
        <p:txBody>
          <a:bodyPr>
            <a:normAutofit/>
          </a:bodyPr>
          <a:lstStyle/>
          <a:p>
            <a:r>
              <a:rPr lang="en-US" dirty="0"/>
              <a:t>Good Ideas </a:t>
            </a:r>
          </a:p>
        </p:txBody>
      </p:sp>
      <p:sp>
        <p:nvSpPr>
          <p:cNvPr id="3" name="Content Placeholder 2"/>
          <p:cNvSpPr>
            <a:spLocks noGrp="1"/>
          </p:cNvSpPr>
          <p:nvPr>
            <p:ph idx="1"/>
          </p:nvPr>
        </p:nvSpPr>
        <p:spPr>
          <a:xfrm>
            <a:off x="201881" y="641268"/>
            <a:ext cx="10466119" cy="6216732"/>
          </a:xfrm>
        </p:spPr>
        <p:txBody>
          <a:bodyPr>
            <a:normAutofit/>
          </a:bodyPr>
          <a:lstStyle/>
          <a:p>
            <a:r>
              <a:rPr lang="en-US" sz="2000" dirty="0"/>
              <a:t>* Be proactive. Call parents early with a positive praise for every student. That way you will establish positive rapport. Especially for those kids who you know will be trouble</a:t>
            </a:r>
          </a:p>
          <a:p>
            <a:endParaRPr lang="en-US" sz="2000" dirty="0"/>
          </a:p>
          <a:p>
            <a:r>
              <a:rPr lang="en-US" sz="2000" dirty="0"/>
              <a:t>* Learn about your students as much as possible. Talk to the last year’s teachers if possible, check </a:t>
            </a:r>
            <a:r>
              <a:rPr lang="en-US" sz="2000" dirty="0" err="1"/>
              <a:t>MyData</a:t>
            </a:r>
            <a:r>
              <a:rPr lang="en-US" sz="2000" dirty="0"/>
              <a:t> Portal for scores </a:t>
            </a:r>
          </a:p>
          <a:p>
            <a:endParaRPr lang="en-US" sz="2000" dirty="0"/>
          </a:p>
          <a:p>
            <a:r>
              <a:rPr lang="en-US" sz="2000" dirty="0"/>
              <a:t>*Establish your classroom rules and expectations and STICK to them. Be consistent. Watch what the kids are doing (they WILL test the limits</a:t>
            </a:r>
          </a:p>
          <a:p>
            <a:endParaRPr lang="en-US" sz="2000" dirty="0"/>
          </a:p>
          <a:p>
            <a:r>
              <a:rPr lang="en-US" sz="2000" dirty="0"/>
              <a:t>*Don’t be afraid to be strict and firm at first. You can let things slide later. Show them who the boss is and that the classroom is not a democracy. (Use appropriately based on grade level)</a:t>
            </a:r>
          </a:p>
          <a:p>
            <a:endParaRPr lang="en-US" sz="2000" dirty="0"/>
          </a:p>
          <a:p>
            <a:r>
              <a:rPr lang="en-US" sz="2000" dirty="0"/>
              <a:t>* Have students working at all times, have extra things to do. Less free time, less trouble </a:t>
            </a:r>
          </a:p>
          <a:p>
            <a:pPr marL="0" indent="0">
              <a:buNone/>
            </a:pPr>
            <a:endParaRPr lang="en-US" sz="2000" dirty="0"/>
          </a:p>
        </p:txBody>
      </p:sp>
    </p:spTree>
    <p:extLst>
      <p:ext uri="{BB962C8B-B14F-4D97-AF65-F5344CB8AC3E}">
        <p14:creationId xmlns:p14="http://schemas.microsoft.com/office/powerpoint/2010/main" val="860495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375"/>
            <a:ext cx="8229600" cy="754730"/>
          </a:xfrm>
        </p:spPr>
        <p:txBody>
          <a:bodyPr>
            <a:normAutofit/>
          </a:bodyPr>
          <a:lstStyle/>
          <a:p>
            <a:r>
              <a:rPr lang="en-US" dirty="0"/>
              <a:t>Good Ideas </a:t>
            </a:r>
          </a:p>
        </p:txBody>
      </p:sp>
      <p:sp>
        <p:nvSpPr>
          <p:cNvPr id="3" name="Content Placeholder 2"/>
          <p:cNvSpPr>
            <a:spLocks noGrp="1"/>
          </p:cNvSpPr>
          <p:nvPr>
            <p:ph idx="1"/>
          </p:nvPr>
        </p:nvSpPr>
        <p:spPr>
          <a:xfrm>
            <a:off x="213756" y="802106"/>
            <a:ext cx="10454244" cy="6055894"/>
          </a:xfrm>
        </p:spPr>
        <p:txBody>
          <a:bodyPr>
            <a:normAutofit/>
          </a:bodyPr>
          <a:lstStyle/>
          <a:p>
            <a:r>
              <a:rPr lang="en-US" dirty="0"/>
              <a:t>* Do not worry about the </a:t>
            </a:r>
            <a:r>
              <a:rPr lang="en-US" dirty="0" err="1"/>
              <a:t>cutsie</a:t>
            </a:r>
            <a:r>
              <a:rPr lang="en-US" dirty="0"/>
              <a:t> activities. Teach what matters, teach the basics if students lack them. Get down to their level and build them up. That is what really matters. If you work to bring up the low learners, you will not have time to waste on the cute stuff. (Based on the grade level! Use common sense!)</a:t>
            </a:r>
          </a:p>
          <a:p>
            <a:endParaRPr lang="en-US" dirty="0"/>
          </a:p>
          <a:p>
            <a:r>
              <a:rPr lang="en-US" dirty="0"/>
              <a:t>* If you have students way below level, do a group lesson on what the TEK requires using the materials on level and then pull students into the small group and use the materials on their level. It is possible to work on summary or main idea using picture books (if that is what the student can read). After a few weeks you will begin moving these students up. </a:t>
            </a:r>
          </a:p>
          <a:p>
            <a:endParaRPr lang="en-US" dirty="0"/>
          </a:p>
          <a:p>
            <a:r>
              <a:rPr lang="en-US" dirty="0"/>
              <a:t>* Small groups are done, so you can meet individual needs of the students. Use your whole group lessons to teach on-level, grade level texts and what is required. Do a short small group lesson and then differentiate based on the needs. Pull the students into small groups and begin working on their instructional level and use what you need to use to pull these students up. From day one, assess your students and find out their reading levels (instructional and independent) and their struggles in math. Create small groups and begin working as soon as possible. </a:t>
            </a:r>
          </a:p>
          <a:p>
            <a:pPr marL="0" indent="0">
              <a:buNone/>
            </a:pPr>
            <a:endParaRPr lang="en-US" dirty="0"/>
          </a:p>
        </p:txBody>
      </p:sp>
    </p:spTree>
    <p:extLst>
      <p:ext uri="{BB962C8B-B14F-4D97-AF65-F5344CB8AC3E}">
        <p14:creationId xmlns:p14="http://schemas.microsoft.com/office/powerpoint/2010/main" val="366474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10D1-26FC-490C-9EFC-012564E9B49B}"/>
              </a:ext>
            </a:extLst>
          </p:cNvPr>
          <p:cNvSpPr>
            <a:spLocks noGrp="1"/>
          </p:cNvSpPr>
          <p:nvPr>
            <p:ph type="title"/>
          </p:nvPr>
        </p:nvSpPr>
        <p:spPr>
          <a:xfrm>
            <a:off x="677334" y="609600"/>
            <a:ext cx="8596668" cy="752856"/>
          </a:xfrm>
        </p:spPr>
        <p:txBody>
          <a:bodyPr/>
          <a:lstStyle/>
          <a:p>
            <a:r>
              <a:rPr lang="en-US" dirty="0"/>
              <a:t>What is Classroom Management?</a:t>
            </a:r>
          </a:p>
        </p:txBody>
      </p:sp>
      <p:sp>
        <p:nvSpPr>
          <p:cNvPr id="3" name="Content Placeholder 2">
            <a:extLst>
              <a:ext uri="{FF2B5EF4-FFF2-40B4-BE49-F238E27FC236}">
                <a16:creationId xmlns:a16="http://schemas.microsoft.com/office/drawing/2014/main" id="{B05D19DC-61DF-4A47-911E-7C34A8A690F3}"/>
              </a:ext>
            </a:extLst>
          </p:cNvPr>
          <p:cNvSpPr>
            <a:spLocks noGrp="1"/>
          </p:cNvSpPr>
          <p:nvPr>
            <p:ph idx="1"/>
          </p:nvPr>
        </p:nvSpPr>
        <p:spPr>
          <a:xfrm>
            <a:off x="285009" y="1362456"/>
            <a:ext cx="9678388" cy="5263975"/>
          </a:xfrm>
        </p:spPr>
        <p:txBody>
          <a:bodyPr>
            <a:normAutofit/>
          </a:bodyPr>
          <a:lstStyle/>
          <a:p>
            <a:r>
              <a:rPr lang="en-US" sz="3200" b="1" dirty="0"/>
              <a:t>Classroom management creates a set of expectations used in an organized classroom environment. It includes routines, rules and consequences. Effective classroom management paves the way for the teacher to engage the students in learning.</a:t>
            </a:r>
          </a:p>
          <a:p>
            <a:r>
              <a:rPr lang="en-US" sz="3200" dirty="0">
                <a:solidFill>
                  <a:schemeClr val="tx1"/>
                </a:solidFill>
              </a:rPr>
              <a:t>All of the things a teacher does to organize students, space, time, and materials so student learning can take place. </a:t>
            </a:r>
          </a:p>
          <a:p>
            <a:endParaRPr lang="en-US" sz="3200" dirty="0"/>
          </a:p>
        </p:txBody>
      </p:sp>
    </p:spTree>
    <p:extLst>
      <p:ext uri="{BB962C8B-B14F-4D97-AF65-F5344CB8AC3E}">
        <p14:creationId xmlns:p14="http://schemas.microsoft.com/office/powerpoint/2010/main" val="2475198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375"/>
            <a:ext cx="8229600" cy="754730"/>
          </a:xfrm>
        </p:spPr>
        <p:txBody>
          <a:bodyPr>
            <a:normAutofit/>
          </a:bodyPr>
          <a:lstStyle/>
          <a:p>
            <a:r>
              <a:rPr lang="en-US" dirty="0"/>
              <a:t>Good Ideas </a:t>
            </a:r>
          </a:p>
        </p:txBody>
      </p:sp>
      <p:sp>
        <p:nvSpPr>
          <p:cNvPr id="3" name="Content Placeholder 2"/>
          <p:cNvSpPr>
            <a:spLocks noGrp="1"/>
          </p:cNvSpPr>
          <p:nvPr>
            <p:ph idx="1"/>
          </p:nvPr>
        </p:nvSpPr>
        <p:spPr>
          <a:xfrm>
            <a:off x="118753" y="802106"/>
            <a:ext cx="10549247" cy="6055894"/>
          </a:xfrm>
        </p:spPr>
        <p:txBody>
          <a:bodyPr>
            <a:normAutofit/>
          </a:bodyPr>
          <a:lstStyle/>
          <a:p>
            <a:r>
              <a:rPr lang="en-US" dirty="0"/>
              <a:t>* With any kind of student response activity, never go in any predictable order. This way students will have to pay attention, not knowing when they will be asked. It keeps the level of tension and attention.</a:t>
            </a:r>
          </a:p>
          <a:p>
            <a:endParaRPr lang="en-US" dirty="0"/>
          </a:p>
          <a:p>
            <a:r>
              <a:rPr lang="en-US" dirty="0"/>
              <a:t>* If someone is coming to the building and you are told they will not come to your room, be prepared anyway. They might decide to choose who to see.</a:t>
            </a:r>
          </a:p>
          <a:p>
            <a:pPr marL="0" indent="0">
              <a:buNone/>
            </a:pPr>
            <a:endParaRPr lang="en-US" dirty="0"/>
          </a:p>
          <a:p>
            <a:r>
              <a:rPr lang="en-US" dirty="0"/>
              <a:t>​​* Step 1 in planning any lesson: establish relevance at the beginning of the lesson. (Relate to prior learning or relate to prior experiences). It is done so it hooks the learner. </a:t>
            </a:r>
          </a:p>
          <a:p>
            <a:endParaRPr lang="en-US" dirty="0"/>
          </a:p>
          <a:p>
            <a:r>
              <a:rPr lang="en-US" dirty="0"/>
              <a:t>​* Write down the agenda for the day on the board, a list of activities for the day. It helps you stay on track, students know what to expect, and if someone comes to observe, they know where you are and what is coming up. </a:t>
            </a:r>
          </a:p>
          <a:p>
            <a:endParaRPr lang="en-US" dirty="0"/>
          </a:p>
          <a:p>
            <a:r>
              <a:rPr lang="en-US" dirty="0"/>
              <a:t>​* Create / build high expectations for all learners.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8623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172"/>
            <a:ext cx="8229600" cy="781467"/>
          </a:xfrm>
        </p:spPr>
        <p:txBody>
          <a:bodyPr/>
          <a:lstStyle/>
          <a:p>
            <a:r>
              <a:rPr lang="en-US" dirty="0"/>
              <a:t>Reasons students misbehave:</a:t>
            </a:r>
          </a:p>
        </p:txBody>
      </p:sp>
      <p:sp>
        <p:nvSpPr>
          <p:cNvPr id="3" name="Content Placeholder 2"/>
          <p:cNvSpPr>
            <a:spLocks noGrp="1"/>
          </p:cNvSpPr>
          <p:nvPr>
            <p:ph idx="1"/>
          </p:nvPr>
        </p:nvSpPr>
        <p:spPr>
          <a:xfrm>
            <a:off x="178130" y="1176422"/>
            <a:ext cx="10032670" cy="4949742"/>
          </a:xfrm>
        </p:spPr>
        <p:txBody>
          <a:bodyPr>
            <a:normAutofit lnSpcReduction="10000"/>
          </a:bodyPr>
          <a:lstStyle/>
          <a:p>
            <a:r>
              <a:rPr lang="en-US" sz="2400" dirty="0"/>
              <a:t>Mom is having another baby</a:t>
            </a:r>
          </a:p>
          <a:p>
            <a:r>
              <a:rPr lang="en-US" sz="2400" dirty="0"/>
              <a:t>The student is very smart, already knows this and is bored</a:t>
            </a:r>
          </a:p>
          <a:p>
            <a:r>
              <a:rPr lang="en-US" sz="2400" dirty="0"/>
              <a:t>Student does not understand the lesson. Student is frustrated but does not know how to deal with it </a:t>
            </a:r>
          </a:p>
          <a:p>
            <a:r>
              <a:rPr lang="en-US" sz="2400" dirty="0"/>
              <a:t>Student is being mistreated at home “I am hurt so I want to hurt someone else”</a:t>
            </a:r>
          </a:p>
          <a:p>
            <a:r>
              <a:rPr lang="en-US" sz="2400" dirty="0"/>
              <a:t>Student special interventions but has not been taking it. Student needs special accommodations </a:t>
            </a:r>
          </a:p>
          <a:p>
            <a:r>
              <a:rPr lang="en-US" sz="2400" dirty="0"/>
              <a:t>There is no motivation, student does not feel the teacher cares</a:t>
            </a:r>
          </a:p>
          <a:p>
            <a:r>
              <a:rPr lang="en-US" sz="2400" dirty="0"/>
              <a:t>Student does not like the subject </a:t>
            </a:r>
          </a:p>
          <a:p>
            <a:r>
              <a:rPr lang="en-US" sz="2400" dirty="0"/>
              <a:t>ETC!</a:t>
            </a:r>
          </a:p>
          <a:p>
            <a:endParaRPr lang="en-US" sz="2400" dirty="0"/>
          </a:p>
          <a:p>
            <a:endParaRPr lang="en-US" sz="2400" dirty="0"/>
          </a:p>
        </p:txBody>
      </p:sp>
    </p:spTree>
    <p:extLst>
      <p:ext uri="{BB962C8B-B14F-4D97-AF65-F5344CB8AC3E}">
        <p14:creationId xmlns:p14="http://schemas.microsoft.com/office/powerpoint/2010/main" val="2367641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106"/>
            <a:ext cx="8229600" cy="794836"/>
          </a:xfrm>
        </p:spPr>
        <p:txBody>
          <a:bodyPr/>
          <a:lstStyle/>
          <a:p>
            <a:r>
              <a:rPr lang="en-US" dirty="0"/>
              <a:t>Becoming a Star Teacher </a:t>
            </a:r>
          </a:p>
        </p:txBody>
      </p:sp>
      <p:sp>
        <p:nvSpPr>
          <p:cNvPr id="3" name="Content Placeholder 2"/>
          <p:cNvSpPr>
            <a:spLocks noGrp="1"/>
          </p:cNvSpPr>
          <p:nvPr>
            <p:ph idx="1"/>
          </p:nvPr>
        </p:nvSpPr>
        <p:spPr>
          <a:xfrm>
            <a:off x="0" y="834943"/>
            <a:ext cx="10480843" cy="5688847"/>
          </a:xfrm>
        </p:spPr>
        <p:txBody>
          <a:bodyPr>
            <a:noAutofit/>
          </a:bodyPr>
          <a:lstStyle/>
          <a:p>
            <a:r>
              <a:rPr lang="en-US" sz="2300" dirty="0"/>
              <a:t>1. Develop a thematic unit to teach that excites you. </a:t>
            </a:r>
          </a:p>
          <a:p>
            <a:r>
              <a:rPr lang="en-US" sz="2300" dirty="0"/>
              <a:t>2. Do what works for you in the classroom. </a:t>
            </a:r>
          </a:p>
          <a:p>
            <a:r>
              <a:rPr lang="en-US" sz="2300" dirty="0"/>
              <a:t>3. Continue to develop outside interests. </a:t>
            </a:r>
          </a:p>
          <a:p>
            <a:r>
              <a:rPr lang="en-US" sz="2300" dirty="0"/>
              <a:t>4. Surround yourself with people who love teaching rather that those who bring you down. </a:t>
            </a:r>
          </a:p>
          <a:p>
            <a:r>
              <a:rPr lang="en-US" sz="2300" dirty="0"/>
              <a:t>5. Continue to develop new goals. </a:t>
            </a:r>
          </a:p>
          <a:p>
            <a:r>
              <a:rPr lang="en-US" sz="2300" dirty="0"/>
              <a:t>6. Always look for new ways to do things. </a:t>
            </a:r>
          </a:p>
          <a:p>
            <a:r>
              <a:rPr lang="en-US" sz="2300" dirty="0"/>
              <a:t>7. Relax, read, and spend time alone or with people you enjoy. </a:t>
            </a:r>
          </a:p>
          <a:p>
            <a:r>
              <a:rPr lang="en-US" sz="2300" dirty="0"/>
              <a:t>8. Attend some of the extracurricular activities in which students in you classroom participate. </a:t>
            </a:r>
          </a:p>
          <a:p>
            <a:r>
              <a:rPr lang="en-US" sz="2300" dirty="0"/>
              <a:t>9. Model some of your teaching strategies after your favorite teacher. </a:t>
            </a:r>
          </a:p>
          <a:p>
            <a:r>
              <a:rPr lang="en-US" sz="2300" dirty="0"/>
              <a:t>10. Always come back to “what is best for the children I teach.” </a:t>
            </a:r>
          </a:p>
          <a:p>
            <a:pPr marL="0" indent="0" algn="ctr">
              <a:buNone/>
            </a:pPr>
            <a:r>
              <a:rPr lang="en-US" sz="1400" dirty="0"/>
              <a:t>("Practical Strategies and Inspiration for K-6 Teachers", By Patricia Hart and James Rowley, October 1997)</a:t>
            </a:r>
          </a:p>
          <a:p>
            <a:endParaRPr lang="en-US" sz="2300" dirty="0"/>
          </a:p>
        </p:txBody>
      </p:sp>
    </p:spTree>
    <p:extLst>
      <p:ext uri="{BB962C8B-B14F-4D97-AF65-F5344CB8AC3E}">
        <p14:creationId xmlns:p14="http://schemas.microsoft.com/office/powerpoint/2010/main" val="1704367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402"/>
            <a:ext cx="8229600" cy="735799"/>
          </a:xfrm>
        </p:spPr>
        <p:txBody>
          <a:bodyPr>
            <a:normAutofit/>
          </a:bodyPr>
          <a:lstStyle/>
          <a:p>
            <a:r>
              <a:rPr lang="en-US" dirty="0"/>
              <a:t>Common Sense Tips NOT to Overlook</a:t>
            </a:r>
          </a:p>
        </p:txBody>
      </p:sp>
      <p:sp>
        <p:nvSpPr>
          <p:cNvPr id="3" name="Content Placeholder 2"/>
          <p:cNvSpPr>
            <a:spLocks noGrp="1"/>
          </p:cNvSpPr>
          <p:nvPr>
            <p:ph idx="1"/>
          </p:nvPr>
        </p:nvSpPr>
        <p:spPr>
          <a:xfrm>
            <a:off x="201881" y="1037747"/>
            <a:ext cx="10266409" cy="5625677"/>
          </a:xfrm>
        </p:spPr>
        <p:txBody>
          <a:bodyPr>
            <a:normAutofit fontScale="92500" lnSpcReduction="20000"/>
          </a:bodyPr>
          <a:lstStyle/>
          <a:p>
            <a:r>
              <a:rPr lang="en-US" dirty="0"/>
              <a:t>- Do not sent your students to the office all the time. Some principals' offices look like a line to the rock concert because of the number of students that were sent out of the classroom. The best intervention for the student is to stay in the classroom and learn. Students take it as a fun break when they have to get out and walk to the office. Most teachers send students because they didn't bring a pencil to school or didn't do homework. Most discipline problems can be handled within the classroom. If you do have to send a student, make sure you filled out the report and delivered it to the office or at least called ahead and made sure they know what is happening. Send students only in a threatening situation where speaking to a principal or an AP will truly help solve the problem and not just give you a few minutes of a break from that particular student. If you want to get on the principal's good side, keep your students at all times in your classroom learning. </a:t>
            </a:r>
          </a:p>
          <a:p>
            <a:endParaRPr lang="en-US" dirty="0"/>
          </a:p>
          <a:p>
            <a:r>
              <a:rPr lang="en-US" dirty="0"/>
              <a:t>- Respond to your emails promptly.</a:t>
            </a:r>
          </a:p>
          <a:p>
            <a:endParaRPr lang="en-US" dirty="0"/>
          </a:p>
          <a:p>
            <a:r>
              <a:rPr lang="en-US" dirty="0"/>
              <a:t>- Make sure you turn in all of the work that is required or asked from you </a:t>
            </a:r>
          </a:p>
          <a:p>
            <a:endParaRPr lang="en-US" dirty="0"/>
          </a:p>
          <a:p>
            <a:r>
              <a:rPr lang="en-US" dirty="0"/>
              <a:t>- Work collaboratively with other teachers. Share your resources with others.</a:t>
            </a:r>
          </a:p>
          <a:p>
            <a:endParaRPr lang="en-US" dirty="0"/>
          </a:p>
          <a:p>
            <a:r>
              <a:rPr lang="en-US" dirty="0"/>
              <a:t>- Do not be late (Early is on time, On time is LATE!)</a:t>
            </a:r>
          </a:p>
          <a:p>
            <a:endParaRPr lang="en-US" dirty="0"/>
          </a:p>
          <a:p>
            <a:r>
              <a:rPr lang="en-US" dirty="0"/>
              <a:t>- Always be present at your duty station and always on time</a:t>
            </a:r>
          </a:p>
          <a:p>
            <a:endParaRPr lang="en-US" dirty="0"/>
          </a:p>
        </p:txBody>
      </p:sp>
    </p:spTree>
    <p:extLst>
      <p:ext uri="{BB962C8B-B14F-4D97-AF65-F5344CB8AC3E}">
        <p14:creationId xmlns:p14="http://schemas.microsoft.com/office/powerpoint/2010/main" val="937723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402"/>
            <a:ext cx="8229600" cy="735799"/>
          </a:xfrm>
        </p:spPr>
        <p:txBody>
          <a:bodyPr>
            <a:normAutofit/>
          </a:bodyPr>
          <a:lstStyle/>
          <a:p>
            <a:r>
              <a:rPr lang="en-US" dirty="0"/>
              <a:t>Common Sense Tips NOT to Overlook</a:t>
            </a:r>
          </a:p>
        </p:txBody>
      </p:sp>
      <p:sp>
        <p:nvSpPr>
          <p:cNvPr id="3" name="Content Placeholder 2"/>
          <p:cNvSpPr>
            <a:spLocks noGrp="1"/>
          </p:cNvSpPr>
          <p:nvPr>
            <p:ph idx="1"/>
          </p:nvPr>
        </p:nvSpPr>
        <p:spPr>
          <a:xfrm>
            <a:off x="190005" y="901201"/>
            <a:ext cx="10278285" cy="5762223"/>
          </a:xfrm>
        </p:spPr>
        <p:txBody>
          <a:bodyPr>
            <a:normAutofit fontScale="92500" lnSpcReduction="10000"/>
          </a:bodyPr>
          <a:lstStyle/>
          <a:p>
            <a:endParaRPr lang="en-US" dirty="0"/>
          </a:p>
          <a:p>
            <a:r>
              <a:rPr lang="en-US" dirty="0"/>
              <a:t>- Help out when asked by the administrative team, they only ask when they really need help</a:t>
            </a:r>
          </a:p>
          <a:p>
            <a:endParaRPr lang="en-US" dirty="0"/>
          </a:p>
          <a:p>
            <a:r>
              <a:rPr lang="en-US" dirty="0"/>
              <a:t>- Help out when not asked but you can see that the Principal or the AP need help</a:t>
            </a:r>
          </a:p>
          <a:p>
            <a:endParaRPr lang="en-US" dirty="0"/>
          </a:p>
          <a:p>
            <a:r>
              <a:rPr lang="en-US" dirty="0"/>
              <a:t>- Do not let people ask you twice to do something. Do it right away.</a:t>
            </a:r>
          </a:p>
          <a:p>
            <a:endParaRPr lang="en-US" dirty="0"/>
          </a:p>
          <a:p>
            <a:r>
              <a:rPr lang="en-US" dirty="0"/>
              <a:t>- Make sure your students are engaged and learning at all times</a:t>
            </a:r>
          </a:p>
          <a:p>
            <a:endParaRPr lang="en-US" dirty="0"/>
          </a:p>
          <a:p>
            <a:r>
              <a:rPr lang="en-US" dirty="0"/>
              <a:t>- Make sure you follow school's mission and vision. Move in which direction the school is moving and make sure you follow the path even if you might not agree with it. (Speak with the principal and voice your concerns but also be open-minded to try the things that are being implemented.)</a:t>
            </a:r>
          </a:p>
          <a:p>
            <a:endParaRPr lang="en-US" dirty="0"/>
          </a:p>
          <a:p>
            <a:r>
              <a:rPr lang="en-US" dirty="0"/>
              <a:t>- Read new material, new policies, new paperwork</a:t>
            </a:r>
          </a:p>
          <a:p>
            <a:endParaRPr lang="en-US" dirty="0"/>
          </a:p>
          <a:p>
            <a:r>
              <a:rPr lang="en-US" dirty="0"/>
              <a:t>- Look at the data. Collect data to refer to. Know how to use data to improve future lessons.</a:t>
            </a:r>
          </a:p>
          <a:p>
            <a:endParaRPr lang="en-US" dirty="0"/>
          </a:p>
        </p:txBody>
      </p:sp>
    </p:spTree>
    <p:extLst>
      <p:ext uri="{BB962C8B-B14F-4D97-AF65-F5344CB8AC3E}">
        <p14:creationId xmlns:p14="http://schemas.microsoft.com/office/powerpoint/2010/main" val="409495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402"/>
            <a:ext cx="8229600" cy="735799"/>
          </a:xfrm>
        </p:spPr>
        <p:txBody>
          <a:bodyPr>
            <a:normAutofit/>
          </a:bodyPr>
          <a:lstStyle/>
          <a:p>
            <a:r>
              <a:rPr lang="en-US" dirty="0"/>
              <a:t>Common Sense Tips NOT to Overlook</a:t>
            </a:r>
          </a:p>
        </p:txBody>
      </p:sp>
      <p:sp>
        <p:nvSpPr>
          <p:cNvPr id="3" name="Content Placeholder 2"/>
          <p:cNvSpPr>
            <a:spLocks noGrp="1"/>
          </p:cNvSpPr>
          <p:nvPr>
            <p:ph idx="1"/>
          </p:nvPr>
        </p:nvSpPr>
        <p:spPr>
          <a:xfrm>
            <a:off x="95003" y="1037747"/>
            <a:ext cx="10373287" cy="5625677"/>
          </a:xfrm>
        </p:spPr>
        <p:txBody>
          <a:bodyPr>
            <a:noAutofit/>
          </a:bodyPr>
          <a:lstStyle/>
          <a:p>
            <a:r>
              <a:rPr lang="en-US" sz="2300" dirty="0"/>
              <a:t>- Be open to receive constructive criticism (It might not seem constructive to you at the moment!). You do not know it all and might really benefit from another point of view if you stay open to a change</a:t>
            </a:r>
          </a:p>
          <a:p>
            <a:endParaRPr lang="en-US" sz="1100" dirty="0"/>
          </a:p>
          <a:p>
            <a:r>
              <a:rPr lang="en-US" sz="2300" dirty="0"/>
              <a:t>- Make friends in the school. Do not overlook auxiliary staff such as janitors, and cafeteria workers. They make your day a lot easier. </a:t>
            </a:r>
          </a:p>
          <a:p>
            <a:endParaRPr lang="en-US" sz="1100" dirty="0"/>
          </a:p>
          <a:p>
            <a:r>
              <a:rPr lang="en-US" sz="2300" dirty="0"/>
              <a:t>- Do not spend time with negative people who complain a lot because you will become just like that. Spend time with the ones who really enjoy what they do and have a GROWTH MINDSET. Check yourself to see whether your words are positive or negative. If most of the things you say are negative, stop and think why you are in the school.</a:t>
            </a:r>
          </a:p>
          <a:p>
            <a:endParaRPr lang="en-US" sz="1200" dirty="0"/>
          </a:p>
          <a:p>
            <a:r>
              <a:rPr lang="en-US" sz="2300" dirty="0"/>
              <a:t>- Do not take work home but rest to keep your sanity. Do not leave things for later and use your time wisely. (</a:t>
            </a:r>
            <a:r>
              <a:rPr lang="en-US" sz="2300" dirty="0">
                <a:sym typeface="Wingdings" panose="05000000000000000000" pitchFamily="2" charset="2"/>
              </a:rPr>
              <a:t> - Strive to do that!)</a:t>
            </a:r>
            <a:endParaRPr lang="en-US" sz="2300" dirty="0"/>
          </a:p>
        </p:txBody>
      </p:sp>
    </p:spTree>
    <p:extLst>
      <p:ext uri="{BB962C8B-B14F-4D97-AF65-F5344CB8AC3E}">
        <p14:creationId xmlns:p14="http://schemas.microsoft.com/office/powerpoint/2010/main" val="4011813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402"/>
            <a:ext cx="8229600" cy="735799"/>
          </a:xfrm>
        </p:spPr>
        <p:txBody>
          <a:bodyPr>
            <a:normAutofit/>
          </a:bodyPr>
          <a:lstStyle/>
          <a:p>
            <a:r>
              <a:rPr lang="en-US" dirty="0"/>
              <a:t>Common Sense Tips NOT to Overlook</a:t>
            </a:r>
          </a:p>
        </p:txBody>
      </p:sp>
      <p:sp>
        <p:nvSpPr>
          <p:cNvPr id="3" name="Content Placeholder 2"/>
          <p:cNvSpPr>
            <a:spLocks noGrp="1"/>
          </p:cNvSpPr>
          <p:nvPr>
            <p:ph idx="1"/>
          </p:nvPr>
        </p:nvSpPr>
        <p:spPr>
          <a:xfrm>
            <a:off x="213756" y="1037747"/>
            <a:ext cx="10254534" cy="5625677"/>
          </a:xfrm>
        </p:spPr>
        <p:txBody>
          <a:bodyPr>
            <a:noAutofit/>
          </a:bodyPr>
          <a:lstStyle/>
          <a:p>
            <a:r>
              <a:rPr lang="en-US" sz="2300" dirty="0"/>
              <a:t>- </a:t>
            </a:r>
            <a:r>
              <a:rPr lang="en-US" sz="2400" dirty="0"/>
              <a:t>Keep in mind your TEKs for the year. Think of two possible outcomes/grades for the the students: mastered or haven't mastered. Your job is to make sure ALL of your students have mastered the required TEKs. If you really want your students to succeed, help them master the essential TEKs for that year. You might not agree with some of the TEKs, or think of a million reasons why the previous years' teachers or maybe students' parents have set you up to a failure, and that there is no way in the world you can make some of your students learn certain things. Evaluate your thinking, are you being negative? Take it as an experience to believe that every student in your class can learn no matter what. Just try it once and do your absolute best even through the hardest times in the year. Try it and see what happens. If nothing else, at least you can say that you have tried. </a:t>
            </a:r>
          </a:p>
        </p:txBody>
      </p:sp>
    </p:spTree>
    <p:extLst>
      <p:ext uri="{BB962C8B-B14F-4D97-AF65-F5344CB8AC3E}">
        <p14:creationId xmlns:p14="http://schemas.microsoft.com/office/powerpoint/2010/main" val="2637631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402"/>
            <a:ext cx="8229600" cy="735799"/>
          </a:xfrm>
        </p:spPr>
        <p:txBody>
          <a:bodyPr>
            <a:normAutofit/>
          </a:bodyPr>
          <a:lstStyle/>
          <a:p>
            <a:r>
              <a:rPr lang="en-US" dirty="0"/>
              <a:t>Common Sense Tips NOT to Overlook</a:t>
            </a:r>
          </a:p>
        </p:txBody>
      </p:sp>
      <p:sp>
        <p:nvSpPr>
          <p:cNvPr id="3" name="Content Placeholder 2"/>
          <p:cNvSpPr>
            <a:spLocks noGrp="1"/>
          </p:cNvSpPr>
          <p:nvPr>
            <p:ph idx="1"/>
          </p:nvPr>
        </p:nvSpPr>
        <p:spPr>
          <a:xfrm>
            <a:off x="261257" y="1037747"/>
            <a:ext cx="10207033" cy="5625677"/>
          </a:xfrm>
        </p:spPr>
        <p:txBody>
          <a:bodyPr>
            <a:noAutofit/>
          </a:bodyPr>
          <a:lstStyle/>
          <a:p>
            <a:r>
              <a:rPr lang="en-US" sz="2300" dirty="0"/>
              <a:t>-</a:t>
            </a:r>
            <a:r>
              <a:rPr lang="en-US" sz="1600" dirty="0"/>
              <a:t> </a:t>
            </a:r>
            <a:r>
              <a:rPr lang="en-US" sz="2400" dirty="0"/>
              <a:t>You cannot be perfect, make no mistakes, or remember everything. It is ok to make mistakes. If you get upset and start overlooking the important things, it will not do anyone any good. Do what you have to do but remember why you are a teacher. It is all about the students...</a:t>
            </a:r>
          </a:p>
          <a:p>
            <a:endParaRPr lang="en-US" sz="2400" dirty="0"/>
          </a:p>
          <a:p>
            <a:r>
              <a:rPr lang="en-US" sz="2400" dirty="0"/>
              <a:t>IT WILL GET BETTER!</a:t>
            </a:r>
          </a:p>
        </p:txBody>
      </p:sp>
    </p:spTree>
    <p:extLst>
      <p:ext uri="{BB962C8B-B14F-4D97-AF65-F5344CB8AC3E}">
        <p14:creationId xmlns:p14="http://schemas.microsoft.com/office/powerpoint/2010/main" val="1339690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743994"/>
          </a:xfrm>
        </p:spPr>
        <p:txBody>
          <a:bodyPr>
            <a:normAutofit fontScale="90000"/>
          </a:bodyPr>
          <a:lstStyle/>
          <a:p>
            <a:r>
              <a:rPr lang="en-US" dirty="0"/>
              <a:t>First Day + Solution </a:t>
            </a:r>
            <a:br>
              <a:rPr lang="en-US" dirty="0"/>
            </a:br>
            <a:r>
              <a:rPr lang="en-US" sz="3100" dirty="0">
                <a:hlinkClick r:id="rId2"/>
              </a:rPr>
              <a:t>https://www.youtube.com/watch?v=bENwM8IiCsQ</a:t>
            </a:r>
            <a:r>
              <a:rPr lang="en-US" sz="3100" dirty="0"/>
              <a:t> </a:t>
            </a:r>
            <a:br>
              <a:rPr lang="en-US" sz="3100" dirty="0"/>
            </a:br>
            <a:r>
              <a:rPr lang="en-US" sz="3100" dirty="0">
                <a:hlinkClick r:id="rId3"/>
              </a:rPr>
              <a:t>https://www.youtube.com/watch?v=eYYf-mUmPqI</a:t>
            </a:r>
            <a:r>
              <a:rPr lang="en-US" sz="3100" dirty="0"/>
              <a:t> </a:t>
            </a:r>
          </a:p>
        </p:txBody>
      </p:sp>
      <p:pic>
        <p:nvPicPr>
          <p:cNvPr id="3" name="Picture 2" descr="Screen Shot 2018-09-27 at 11.58.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316" y="2904959"/>
            <a:ext cx="5186947" cy="2856151"/>
          </a:xfrm>
          <a:prstGeom prst="rect">
            <a:avLst/>
          </a:prstGeom>
        </p:spPr>
      </p:pic>
    </p:spTree>
    <p:extLst>
      <p:ext uri="{BB962C8B-B14F-4D97-AF65-F5344CB8AC3E}">
        <p14:creationId xmlns:p14="http://schemas.microsoft.com/office/powerpoint/2010/main" val="205857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579" y="274638"/>
            <a:ext cx="8876632" cy="1143000"/>
          </a:xfrm>
        </p:spPr>
        <p:txBody>
          <a:bodyPr>
            <a:normAutofit fontScale="90000"/>
          </a:bodyPr>
          <a:lstStyle/>
          <a:p>
            <a:r>
              <a:rPr lang="en-US" dirty="0"/>
              <a:t>Watch the video and explain what he did: </a:t>
            </a:r>
            <a:r>
              <a:rPr lang="en-US" sz="3100" dirty="0">
                <a:hlinkClick r:id="rId2"/>
              </a:rPr>
              <a:t>https://www.youtube.com/watch?v=Q3a-bXXN9Xc</a:t>
            </a:r>
            <a:r>
              <a:rPr lang="en-US" sz="3100" dirty="0"/>
              <a:t> </a:t>
            </a:r>
          </a:p>
        </p:txBody>
      </p:sp>
      <p:pic>
        <p:nvPicPr>
          <p:cNvPr id="3" name="Picture 2" descr="Screen Shot 2018-09-27 at 12.02.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479" y="2058737"/>
            <a:ext cx="5788048" cy="4344737"/>
          </a:xfrm>
          <a:prstGeom prst="rect">
            <a:avLst/>
          </a:prstGeom>
        </p:spPr>
      </p:pic>
    </p:spTree>
    <p:extLst>
      <p:ext uri="{BB962C8B-B14F-4D97-AF65-F5344CB8AC3E}">
        <p14:creationId xmlns:p14="http://schemas.microsoft.com/office/powerpoint/2010/main" val="85280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417C-008B-48BA-850B-2C049A65C810}"/>
              </a:ext>
            </a:extLst>
          </p:cNvPr>
          <p:cNvSpPr>
            <a:spLocks noGrp="1"/>
          </p:cNvSpPr>
          <p:nvPr>
            <p:ph type="title"/>
          </p:nvPr>
        </p:nvSpPr>
        <p:spPr>
          <a:xfrm>
            <a:off x="653584" y="241465"/>
            <a:ext cx="8596668" cy="1320800"/>
          </a:xfrm>
        </p:spPr>
        <p:txBody>
          <a:bodyPr/>
          <a:lstStyle/>
          <a:p>
            <a:r>
              <a:rPr lang="en-US" dirty="0"/>
              <a:t>Students Cannot Learn Until …</a:t>
            </a:r>
          </a:p>
        </p:txBody>
      </p:sp>
      <p:pic>
        <p:nvPicPr>
          <p:cNvPr id="4" name="Picture 3" descr="maslow-5.jpg">
            <a:extLst>
              <a:ext uri="{FF2B5EF4-FFF2-40B4-BE49-F238E27FC236}">
                <a16:creationId xmlns:a16="http://schemas.microsoft.com/office/drawing/2014/main" id="{90CBAD4E-D71E-4A96-A2DF-C61648155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990" y="961901"/>
            <a:ext cx="7738488" cy="5760874"/>
          </a:xfrm>
          <a:prstGeom prst="rect">
            <a:avLst/>
          </a:prstGeom>
        </p:spPr>
      </p:pic>
    </p:spTree>
    <p:extLst>
      <p:ext uri="{BB962C8B-B14F-4D97-AF65-F5344CB8AC3E}">
        <p14:creationId xmlns:p14="http://schemas.microsoft.com/office/powerpoint/2010/main" val="690270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961-9049-4DC5-8512-F9CB26311479}"/>
              </a:ext>
            </a:extLst>
          </p:cNvPr>
          <p:cNvSpPr>
            <a:spLocks noGrp="1"/>
          </p:cNvSpPr>
          <p:nvPr>
            <p:ph type="title"/>
          </p:nvPr>
        </p:nvSpPr>
        <p:spPr/>
        <p:txBody>
          <a:bodyPr/>
          <a:lstStyle/>
          <a:p>
            <a:pPr algn="ctr"/>
            <a:r>
              <a:rPr lang="en-US" dirty="0"/>
              <a:t>BREAK!</a:t>
            </a:r>
          </a:p>
        </p:txBody>
      </p:sp>
      <p:pic>
        <p:nvPicPr>
          <p:cNvPr id="5" name="Picture 4">
            <a:extLst>
              <a:ext uri="{FF2B5EF4-FFF2-40B4-BE49-F238E27FC236}">
                <a16:creationId xmlns:a16="http://schemas.microsoft.com/office/drawing/2014/main" id="{359BD6CA-ED74-41D4-8F04-A3B9516704C9}"/>
              </a:ext>
            </a:extLst>
          </p:cNvPr>
          <p:cNvPicPr>
            <a:picLocks noChangeAspect="1"/>
          </p:cNvPicPr>
          <p:nvPr/>
        </p:nvPicPr>
        <p:blipFill>
          <a:blip r:embed="rId2"/>
          <a:stretch>
            <a:fillRect/>
          </a:stretch>
        </p:blipFill>
        <p:spPr>
          <a:xfrm>
            <a:off x="2917998" y="1314184"/>
            <a:ext cx="6002042" cy="3994086"/>
          </a:xfrm>
          <a:prstGeom prst="rect">
            <a:avLst/>
          </a:prstGeom>
        </p:spPr>
      </p:pic>
    </p:spTree>
    <p:extLst>
      <p:ext uri="{BB962C8B-B14F-4D97-AF65-F5344CB8AC3E}">
        <p14:creationId xmlns:p14="http://schemas.microsoft.com/office/powerpoint/2010/main" val="2592887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41764"/>
          </a:xfrm>
        </p:spPr>
        <p:txBody>
          <a:bodyPr>
            <a:normAutofit/>
          </a:bodyPr>
          <a:lstStyle/>
          <a:p>
            <a:r>
              <a:rPr lang="en-US" dirty="0"/>
              <a:t>Classroom Procedures Activity </a:t>
            </a:r>
          </a:p>
        </p:txBody>
      </p:sp>
      <p:sp>
        <p:nvSpPr>
          <p:cNvPr id="3" name="Content Placeholder 2"/>
          <p:cNvSpPr>
            <a:spLocks noGrp="1"/>
          </p:cNvSpPr>
          <p:nvPr>
            <p:ph idx="1"/>
          </p:nvPr>
        </p:nvSpPr>
        <p:spPr>
          <a:xfrm>
            <a:off x="95003" y="641764"/>
            <a:ext cx="5581402" cy="6216236"/>
          </a:xfrm>
        </p:spPr>
        <p:txBody>
          <a:bodyPr>
            <a:normAutofit fontScale="92500" lnSpcReduction="20000"/>
          </a:bodyPr>
          <a:lstStyle/>
          <a:p>
            <a:r>
              <a:rPr lang="en-US" dirty="0"/>
              <a:t>Write a syllabus type for your classroom answering the following questions:</a:t>
            </a:r>
          </a:p>
          <a:p>
            <a:pPr lvl="1"/>
            <a:r>
              <a:rPr lang="en-US" dirty="0"/>
              <a:t>Lunch procedure, specials, walking down the hallway, recess </a:t>
            </a:r>
          </a:p>
          <a:p>
            <a:pPr lvl="1"/>
            <a:r>
              <a:rPr lang="en-US" dirty="0"/>
              <a:t>Transition between classes/subjects procedure</a:t>
            </a:r>
          </a:p>
          <a:p>
            <a:pPr lvl="1"/>
            <a:r>
              <a:rPr lang="en-US" dirty="0"/>
              <a:t>Homework procedure, what happens if a student didn’t do homework</a:t>
            </a:r>
          </a:p>
          <a:p>
            <a:pPr lvl="1"/>
            <a:r>
              <a:rPr lang="en-US" dirty="0"/>
              <a:t>Where should students keep homework papers, returned papers, for how long?</a:t>
            </a:r>
          </a:p>
          <a:p>
            <a:pPr lvl="1"/>
            <a:r>
              <a:rPr lang="en-US" dirty="0"/>
              <a:t>How do you want students to turn in their work</a:t>
            </a:r>
          </a:p>
          <a:p>
            <a:pPr lvl="1"/>
            <a:r>
              <a:rPr lang="en-US" dirty="0"/>
              <a:t>What do you want to do with unfinished work, missed assignments?</a:t>
            </a:r>
          </a:p>
          <a:p>
            <a:pPr lvl="1"/>
            <a:r>
              <a:rPr lang="en-US" dirty="0"/>
              <a:t>How do you want to get students’ attention</a:t>
            </a:r>
          </a:p>
          <a:p>
            <a:pPr lvl="1"/>
            <a:r>
              <a:rPr lang="en-US" dirty="0"/>
              <a:t>What should students do if they finish early</a:t>
            </a:r>
          </a:p>
          <a:p>
            <a:pPr lvl="1"/>
            <a:r>
              <a:rPr lang="en-US" dirty="0"/>
              <a:t>How do you want to pass out assignments/collect assignments </a:t>
            </a:r>
          </a:p>
          <a:p>
            <a:pPr lvl="1"/>
            <a:r>
              <a:rPr lang="en-US" dirty="0"/>
              <a:t>How can students get scratch paper, eraser</a:t>
            </a:r>
          </a:p>
          <a:p>
            <a:pPr lvl="1"/>
            <a:r>
              <a:rPr lang="en-US" dirty="0"/>
              <a:t>Can students chew gum, eat candy?</a:t>
            </a:r>
          </a:p>
          <a:p>
            <a:pPr lvl="1"/>
            <a:r>
              <a:rPr lang="en-US" dirty="0"/>
              <a:t>What will you do when a student does not follow your instruction?</a:t>
            </a:r>
          </a:p>
          <a:p>
            <a:pPr lvl="1"/>
            <a:r>
              <a:rPr lang="en-US" dirty="0"/>
              <a:t>How can a student get to the nurse </a:t>
            </a:r>
          </a:p>
          <a:p>
            <a:pPr lvl="1"/>
            <a:r>
              <a:rPr lang="en-US" dirty="0"/>
              <a:t>Can students get up and move during class</a:t>
            </a:r>
          </a:p>
          <a:p>
            <a:pPr lvl="1"/>
            <a:endParaRPr lang="en-US" dirty="0"/>
          </a:p>
          <a:p>
            <a:pPr lvl="1"/>
            <a:endParaRPr lang="en-US" dirty="0"/>
          </a:p>
          <a:p>
            <a:pPr lvl="1"/>
            <a:endParaRPr lang="en-US" dirty="0"/>
          </a:p>
        </p:txBody>
      </p:sp>
      <p:sp>
        <p:nvSpPr>
          <p:cNvPr id="4" name="Content Placeholder 2">
            <a:extLst>
              <a:ext uri="{FF2B5EF4-FFF2-40B4-BE49-F238E27FC236}">
                <a16:creationId xmlns:a16="http://schemas.microsoft.com/office/drawing/2014/main" id="{30242C65-FB03-4BF4-AD3F-36D090414586}"/>
              </a:ext>
            </a:extLst>
          </p:cNvPr>
          <p:cNvSpPr txBox="1">
            <a:spLocks/>
          </p:cNvSpPr>
          <p:nvPr/>
        </p:nvSpPr>
        <p:spPr>
          <a:xfrm>
            <a:off x="5401294" y="628406"/>
            <a:ext cx="6177148" cy="621623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dirty="0"/>
              <a:t>Lunch procedure, specials, walking down the hallway, recess </a:t>
            </a:r>
          </a:p>
          <a:p>
            <a:pPr lvl="1"/>
            <a:r>
              <a:rPr lang="en-US" dirty="0"/>
              <a:t>Transition between classes/subjects procedure</a:t>
            </a:r>
          </a:p>
          <a:p>
            <a:pPr lvl="1"/>
            <a:r>
              <a:rPr lang="en-US" dirty="0"/>
              <a:t>Homework procedure, what happens if a student didn’t do homework</a:t>
            </a:r>
          </a:p>
          <a:p>
            <a:pPr lvl="1"/>
            <a:r>
              <a:rPr lang="en-US" dirty="0"/>
              <a:t>Where should students keep homework papers, returned papers, for how long?</a:t>
            </a:r>
          </a:p>
          <a:p>
            <a:pPr lvl="1"/>
            <a:r>
              <a:rPr lang="en-US" dirty="0"/>
              <a:t>How do you want students to turn in their work</a:t>
            </a:r>
          </a:p>
          <a:p>
            <a:pPr lvl="1"/>
            <a:r>
              <a:rPr lang="en-US" dirty="0"/>
              <a:t>What do you want to do with unfinished work, missed assignments?</a:t>
            </a:r>
          </a:p>
          <a:p>
            <a:pPr lvl="1"/>
            <a:r>
              <a:rPr lang="en-US" dirty="0"/>
              <a:t>How do you want to get students’ attention</a:t>
            </a:r>
          </a:p>
          <a:p>
            <a:pPr lvl="1"/>
            <a:r>
              <a:rPr lang="en-US" dirty="0"/>
              <a:t>What should students do if they finish early</a:t>
            </a:r>
          </a:p>
          <a:p>
            <a:pPr lvl="1"/>
            <a:r>
              <a:rPr lang="en-US" dirty="0"/>
              <a:t>How do you want to pass out assignments/collect assignments </a:t>
            </a:r>
          </a:p>
          <a:p>
            <a:pPr lvl="1"/>
            <a:r>
              <a:rPr lang="en-US" dirty="0"/>
              <a:t>How can students get scratch paper, eraser</a:t>
            </a:r>
          </a:p>
          <a:p>
            <a:pPr lvl="1"/>
            <a:r>
              <a:rPr lang="en-US" dirty="0"/>
              <a:t>Can students chew gum, eat candy?</a:t>
            </a:r>
          </a:p>
          <a:p>
            <a:pPr lvl="1"/>
            <a:r>
              <a:rPr lang="en-US" dirty="0"/>
              <a:t>What will you do when a student does not follow your instruction?</a:t>
            </a:r>
          </a:p>
          <a:p>
            <a:pPr lvl="1"/>
            <a:r>
              <a:rPr lang="en-US" dirty="0"/>
              <a:t>How can a student get to the nurse </a:t>
            </a:r>
          </a:p>
          <a:p>
            <a:pPr lvl="1"/>
            <a:r>
              <a:rPr lang="en-US" dirty="0"/>
              <a:t>Can students get up and move during class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608760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Books and Movies Recommendations</a:t>
            </a:r>
          </a:p>
        </p:txBody>
      </p:sp>
      <p:sp>
        <p:nvSpPr>
          <p:cNvPr id="3" name="Content Placeholder 2"/>
          <p:cNvSpPr>
            <a:spLocks noGrp="1"/>
          </p:cNvSpPr>
          <p:nvPr>
            <p:ph sz="half" idx="1"/>
          </p:nvPr>
        </p:nvSpPr>
        <p:spPr>
          <a:xfrm>
            <a:off x="677334" y="1425039"/>
            <a:ext cx="4184035" cy="4616322"/>
          </a:xfrm>
        </p:spPr>
        <p:txBody>
          <a:bodyPr>
            <a:normAutofit/>
          </a:bodyPr>
          <a:lstStyle/>
          <a:p>
            <a:r>
              <a:rPr lang="en-US" sz="2800" dirty="0"/>
              <a:t>Freedom Writers </a:t>
            </a:r>
          </a:p>
          <a:p>
            <a:r>
              <a:rPr lang="en-US" sz="2800" dirty="0"/>
              <a:t>Stand and Deliver </a:t>
            </a:r>
          </a:p>
          <a:p>
            <a:r>
              <a:rPr lang="en-US" sz="2800" dirty="0"/>
              <a:t>Kindergarten Cop</a:t>
            </a:r>
          </a:p>
          <a:p>
            <a:r>
              <a:rPr lang="en-US" sz="2800" dirty="0"/>
              <a:t>Remember the Titans </a:t>
            </a:r>
          </a:p>
          <a:p>
            <a:r>
              <a:rPr lang="en-US" sz="2800" dirty="0"/>
              <a:t>Gifted Hands </a:t>
            </a:r>
          </a:p>
          <a:p>
            <a:r>
              <a:rPr lang="en-US" sz="2800" dirty="0"/>
              <a:t>The Ron Clark Story </a:t>
            </a:r>
          </a:p>
        </p:txBody>
      </p:sp>
      <p:sp>
        <p:nvSpPr>
          <p:cNvPr id="4" name="Content Placeholder 3"/>
          <p:cNvSpPr>
            <a:spLocks noGrp="1"/>
          </p:cNvSpPr>
          <p:nvPr>
            <p:ph sz="half" idx="2"/>
          </p:nvPr>
        </p:nvSpPr>
        <p:spPr>
          <a:xfrm>
            <a:off x="5089970" y="1425039"/>
            <a:ext cx="5538446" cy="4616323"/>
          </a:xfrm>
        </p:spPr>
        <p:txBody>
          <a:bodyPr>
            <a:normAutofit/>
          </a:bodyPr>
          <a:lstStyle/>
          <a:p>
            <a:r>
              <a:rPr lang="en-US" sz="2400" dirty="0"/>
              <a:t>First Day of School </a:t>
            </a:r>
          </a:p>
          <a:p>
            <a:r>
              <a:rPr lang="en-US" sz="2400" dirty="0"/>
              <a:t>Teach Like a Champion</a:t>
            </a:r>
          </a:p>
          <a:p>
            <a:r>
              <a:rPr lang="en-US" sz="2400" dirty="0"/>
              <a:t>The End of Molasses Classes</a:t>
            </a:r>
          </a:p>
          <a:p>
            <a:r>
              <a:rPr lang="en-US" sz="2400" dirty="0"/>
              <a:t>The Art and Science of Teaching </a:t>
            </a:r>
          </a:p>
          <a:p>
            <a:r>
              <a:rPr lang="en-US" sz="2400" dirty="0"/>
              <a:t>Teach Like Your Hair’s on Fire</a:t>
            </a:r>
          </a:p>
          <a:p>
            <a:endParaRPr lang="en-US" sz="2400" dirty="0"/>
          </a:p>
        </p:txBody>
      </p:sp>
    </p:spTree>
    <p:extLst>
      <p:ext uri="{BB962C8B-B14F-4D97-AF65-F5344CB8AC3E}">
        <p14:creationId xmlns:p14="http://schemas.microsoft.com/office/powerpoint/2010/main" val="71199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750899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376" y="0"/>
            <a:ext cx="8068235" cy="6858000"/>
          </a:xfrm>
          <a:prstGeom prst="rect">
            <a:avLst/>
          </a:prstGeom>
        </p:spPr>
      </p:pic>
    </p:spTree>
    <p:extLst>
      <p:ext uri="{BB962C8B-B14F-4D97-AF65-F5344CB8AC3E}">
        <p14:creationId xmlns:p14="http://schemas.microsoft.com/office/powerpoint/2010/main" val="274894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957" y="264885"/>
            <a:ext cx="8596668" cy="1320800"/>
          </a:xfrm>
        </p:spPr>
        <p:txBody>
          <a:bodyPr>
            <a:normAutofit/>
          </a:bodyPr>
          <a:lstStyle/>
          <a:p>
            <a:r>
              <a:rPr lang="en-US" dirty="0"/>
              <a:t>Boring Teacher: </a:t>
            </a:r>
            <a:r>
              <a:rPr lang="en-US" sz="2700" dirty="0">
                <a:hlinkClick r:id="rId2"/>
              </a:rPr>
              <a:t>https://www.youtube.com/watch?v=uhiCFdWeQfA</a:t>
            </a:r>
            <a:r>
              <a:rPr lang="en-US" sz="2700" dirty="0"/>
              <a:t> </a:t>
            </a:r>
          </a:p>
        </p:txBody>
      </p:sp>
      <p:pic>
        <p:nvPicPr>
          <p:cNvPr id="5" name="Picture 4" descr="Screen Shot 2018-09-27 at 10.5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857" y="1585685"/>
            <a:ext cx="8686800" cy="4927600"/>
          </a:xfrm>
          <a:prstGeom prst="rect">
            <a:avLst/>
          </a:prstGeom>
        </p:spPr>
      </p:pic>
    </p:spTree>
    <p:extLst>
      <p:ext uri="{BB962C8B-B14F-4D97-AF65-F5344CB8AC3E}">
        <p14:creationId xmlns:p14="http://schemas.microsoft.com/office/powerpoint/2010/main" val="186233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Management Styles</a:t>
            </a:r>
          </a:p>
        </p:txBody>
      </p:sp>
      <p:sp>
        <p:nvSpPr>
          <p:cNvPr id="5" name="Content Placeholder 4"/>
          <p:cNvSpPr>
            <a:spLocks noGrp="1"/>
          </p:cNvSpPr>
          <p:nvPr>
            <p:ph idx="1"/>
          </p:nvPr>
        </p:nvSpPr>
        <p:spPr>
          <a:xfrm>
            <a:off x="677334" y="1698171"/>
            <a:ext cx="8596668" cy="4343191"/>
          </a:xfrm>
        </p:spPr>
        <p:txBody>
          <a:bodyPr>
            <a:normAutofit/>
          </a:bodyPr>
          <a:lstStyle/>
          <a:p>
            <a:pPr marL="0" indent="0">
              <a:buNone/>
            </a:pPr>
            <a:r>
              <a:rPr lang="en-US" sz="3200" dirty="0"/>
              <a:t>1. Love and Logic</a:t>
            </a:r>
          </a:p>
          <a:p>
            <a:pPr marL="0" indent="0">
              <a:buNone/>
            </a:pPr>
            <a:r>
              <a:rPr lang="en-US" sz="3200" dirty="0"/>
              <a:t>2. Capturing Kids' Hearts</a:t>
            </a:r>
          </a:p>
          <a:p>
            <a:pPr marL="0" indent="0">
              <a:buNone/>
            </a:pPr>
            <a:r>
              <a:rPr lang="en-US" sz="3200" dirty="0"/>
              <a:t>3. Whole Brain Teaching</a:t>
            </a:r>
          </a:p>
          <a:p>
            <a:pPr marL="0" indent="0">
              <a:buNone/>
            </a:pPr>
            <a:r>
              <a:rPr lang="en-US" sz="3200" dirty="0"/>
              <a:t>4. Positive Discipline</a:t>
            </a:r>
          </a:p>
          <a:p>
            <a:pPr marL="0" indent="0">
              <a:buNone/>
            </a:pPr>
            <a:r>
              <a:rPr lang="en-US" sz="3200" dirty="0"/>
              <a:t>5. Discipline with Dignity</a:t>
            </a:r>
          </a:p>
          <a:p>
            <a:pPr marL="0" indent="0">
              <a:buNone/>
            </a:pPr>
            <a:r>
              <a:rPr lang="en-US" sz="3200" dirty="0"/>
              <a:t>6. Assertive Discipline </a:t>
            </a:r>
          </a:p>
          <a:p>
            <a:endParaRPr lang="en-US" sz="3200" dirty="0"/>
          </a:p>
        </p:txBody>
      </p:sp>
    </p:spTree>
    <p:extLst>
      <p:ext uri="{BB962C8B-B14F-4D97-AF65-F5344CB8AC3E}">
        <p14:creationId xmlns:p14="http://schemas.microsoft.com/office/powerpoint/2010/main" val="30744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961-9049-4DC5-8512-F9CB26311479}"/>
              </a:ext>
            </a:extLst>
          </p:cNvPr>
          <p:cNvSpPr>
            <a:spLocks noGrp="1"/>
          </p:cNvSpPr>
          <p:nvPr>
            <p:ph type="title"/>
          </p:nvPr>
        </p:nvSpPr>
        <p:spPr/>
        <p:txBody>
          <a:bodyPr/>
          <a:lstStyle/>
          <a:p>
            <a:pPr algn="ctr"/>
            <a:r>
              <a:rPr lang="en-US" dirty="0"/>
              <a:t>BREAK!</a:t>
            </a:r>
          </a:p>
        </p:txBody>
      </p:sp>
      <p:pic>
        <p:nvPicPr>
          <p:cNvPr id="5" name="Picture 4">
            <a:extLst>
              <a:ext uri="{FF2B5EF4-FFF2-40B4-BE49-F238E27FC236}">
                <a16:creationId xmlns:a16="http://schemas.microsoft.com/office/drawing/2014/main" id="{359BD6CA-ED74-41D4-8F04-A3B9516704C9}"/>
              </a:ext>
            </a:extLst>
          </p:cNvPr>
          <p:cNvPicPr>
            <a:picLocks noChangeAspect="1"/>
          </p:cNvPicPr>
          <p:nvPr/>
        </p:nvPicPr>
        <p:blipFill>
          <a:blip r:embed="rId2"/>
          <a:stretch>
            <a:fillRect/>
          </a:stretch>
        </p:blipFill>
        <p:spPr>
          <a:xfrm>
            <a:off x="2917998" y="1314184"/>
            <a:ext cx="6002042" cy="3994086"/>
          </a:xfrm>
          <a:prstGeom prst="rect">
            <a:avLst/>
          </a:prstGeom>
        </p:spPr>
      </p:pic>
    </p:spTree>
    <p:extLst>
      <p:ext uri="{BB962C8B-B14F-4D97-AF65-F5344CB8AC3E}">
        <p14:creationId xmlns:p14="http://schemas.microsoft.com/office/powerpoint/2010/main" val="12926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9E50-2379-4E97-9FDB-5646D573C245}"/>
              </a:ext>
            </a:extLst>
          </p:cNvPr>
          <p:cNvSpPr>
            <a:spLocks noGrp="1"/>
          </p:cNvSpPr>
          <p:nvPr>
            <p:ph type="title"/>
          </p:nvPr>
        </p:nvSpPr>
        <p:spPr/>
        <p:txBody>
          <a:bodyPr/>
          <a:lstStyle/>
          <a:p>
            <a:r>
              <a:rPr lang="en-US" dirty="0"/>
              <a:t>Establish Routines</a:t>
            </a:r>
          </a:p>
        </p:txBody>
      </p:sp>
      <p:sp>
        <p:nvSpPr>
          <p:cNvPr id="3" name="Content Placeholder 2">
            <a:extLst>
              <a:ext uri="{FF2B5EF4-FFF2-40B4-BE49-F238E27FC236}">
                <a16:creationId xmlns:a16="http://schemas.microsoft.com/office/drawing/2014/main" id="{785719FD-5193-42CB-9AA8-5F48751E0574}"/>
              </a:ext>
            </a:extLst>
          </p:cNvPr>
          <p:cNvSpPr>
            <a:spLocks noGrp="1"/>
          </p:cNvSpPr>
          <p:nvPr>
            <p:ph idx="1"/>
          </p:nvPr>
        </p:nvSpPr>
        <p:spPr>
          <a:xfrm>
            <a:off x="475013" y="1365663"/>
            <a:ext cx="8798989" cy="4675700"/>
          </a:xfrm>
        </p:spPr>
        <p:txBody>
          <a:bodyPr>
            <a:normAutofit/>
          </a:bodyPr>
          <a:lstStyle/>
          <a:p>
            <a:r>
              <a:rPr lang="en-US" sz="2400" dirty="0"/>
              <a:t>A disorganized classroom without routines and expectations makes it difficult for the teacher to do her job. </a:t>
            </a:r>
          </a:p>
          <a:p>
            <a:r>
              <a:rPr lang="en-US" sz="2400" dirty="0"/>
              <a:t>Classroom management strategies help create an organized classroom environment that's conducive to teaching. Kids know the expectations in different types of learning situations. </a:t>
            </a:r>
          </a:p>
          <a:p>
            <a:r>
              <a:rPr lang="en-US" sz="2400" dirty="0"/>
              <a:t>Taking time before school starts to create routines and procedures saves you time in the long run. When the children know what to do, it becomes a natural part of the routine. </a:t>
            </a:r>
          </a:p>
        </p:txBody>
      </p:sp>
    </p:spTree>
    <p:extLst>
      <p:ext uri="{BB962C8B-B14F-4D97-AF65-F5344CB8AC3E}">
        <p14:creationId xmlns:p14="http://schemas.microsoft.com/office/powerpoint/2010/main" val="16320097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974</TotalTime>
  <Words>2964</Words>
  <Application>Microsoft Office PowerPoint</Application>
  <PresentationFormat>Widescreen</PresentationFormat>
  <Paragraphs>235</Paragraphs>
  <Slides>42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Trebuchet MS</vt:lpstr>
      <vt:lpstr>Wingdings</vt:lpstr>
      <vt:lpstr>Wingdings 3</vt:lpstr>
      <vt:lpstr>Facet</vt:lpstr>
      <vt:lpstr>Classroom Management</vt:lpstr>
      <vt:lpstr>Introductions:</vt:lpstr>
      <vt:lpstr>What is Classroom Management?</vt:lpstr>
      <vt:lpstr>Students Cannot Learn Until …</vt:lpstr>
      <vt:lpstr>PowerPoint Presentation</vt:lpstr>
      <vt:lpstr>Boring Teacher: https://www.youtube.com/watch?v=uhiCFdWeQfA </vt:lpstr>
      <vt:lpstr>Classroom Management Styles</vt:lpstr>
      <vt:lpstr>BREAK!</vt:lpstr>
      <vt:lpstr>Establish Routines</vt:lpstr>
      <vt:lpstr>Consistency</vt:lpstr>
      <vt:lpstr>PowerPoint Presentation</vt:lpstr>
      <vt:lpstr>Classroom Culture and Climate</vt:lpstr>
      <vt:lpstr>Tips for Greeting Students</vt:lpstr>
      <vt:lpstr>Establishing Rules</vt:lpstr>
      <vt:lpstr>Classroom Rules Activity </vt:lpstr>
      <vt:lpstr>PowerPoint Presentation</vt:lpstr>
      <vt:lpstr>It’s all about the SYSTEMS</vt:lpstr>
      <vt:lpstr>Hand Signals</vt:lpstr>
      <vt:lpstr>Use Timers</vt:lpstr>
      <vt:lpstr>Turn in Work</vt:lpstr>
      <vt:lpstr>Give them Jobs</vt:lpstr>
      <vt:lpstr>BREAK!</vt:lpstr>
      <vt:lpstr>Activity: Student Surveys </vt:lpstr>
      <vt:lpstr>Mistakes new Teachers make </vt:lpstr>
      <vt:lpstr>Mistakes new Teachers make </vt:lpstr>
      <vt:lpstr>Mistakes new Teachers make </vt:lpstr>
      <vt:lpstr>Mistakes new Teachers make </vt:lpstr>
      <vt:lpstr>Good Ideas </vt:lpstr>
      <vt:lpstr>Good Ideas </vt:lpstr>
      <vt:lpstr>Good Ideas </vt:lpstr>
      <vt:lpstr>Reasons students misbehave:</vt:lpstr>
      <vt:lpstr>Becoming a Star Teacher </vt:lpstr>
      <vt:lpstr>Common Sense Tips NOT to Overlook</vt:lpstr>
      <vt:lpstr>Common Sense Tips NOT to Overlook</vt:lpstr>
      <vt:lpstr>Common Sense Tips NOT to Overlook</vt:lpstr>
      <vt:lpstr>Common Sense Tips NOT to Overlook</vt:lpstr>
      <vt:lpstr>Common Sense Tips NOT to Overlook</vt:lpstr>
      <vt:lpstr>First Day + Solution  https://www.youtube.com/watch?v=bENwM8IiCsQ  https://www.youtube.com/watch?v=eYYf-mUmPqI </vt:lpstr>
      <vt:lpstr>Watch the video and explain what he did: https://www.youtube.com/watch?v=Q3a-bXXN9Xc </vt:lpstr>
      <vt:lpstr>BREAK!</vt:lpstr>
      <vt:lpstr>Classroom Procedures Activity </vt:lpstr>
      <vt:lpstr>Books and Movies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Martinez, Julisa G</dc:creator>
  <cp:lastModifiedBy>Karam, Erika L</cp:lastModifiedBy>
  <cp:revision>32</cp:revision>
  <dcterms:created xsi:type="dcterms:W3CDTF">2018-09-27T19:26:00Z</dcterms:created>
  <dcterms:modified xsi:type="dcterms:W3CDTF">2018-09-29T17:40:07Z</dcterms:modified>
</cp:coreProperties>
</file>