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0"/>
  </p:notesMasterIdLst>
  <p:sldIdLst>
    <p:sldId id="585" r:id="rId4"/>
    <p:sldId id="591" r:id="rId5"/>
    <p:sldId id="529" r:id="rId6"/>
    <p:sldId id="570" r:id="rId7"/>
    <p:sldId id="584" r:id="rId8"/>
    <p:sldId id="548" r:id="rId9"/>
    <p:sldId id="636" r:id="rId10"/>
    <p:sldId id="545" r:id="rId11"/>
    <p:sldId id="638" r:id="rId12"/>
    <p:sldId id="628" r:id="rId13"/>
    <p:sldId id="626" r:id="rId14"/>
    <p:sldId id="627" r:id="rId15"/>
    <p:sldId id="634" r:id="rId16"/>
    <p:sldId id="629" r:id="rId17"/>
    <p:sldId id="635" r:id="rId18"/>
    <p:sldId id="630" r:id="rId19"/>
    <p:sldId id="631" r:id="rId20"/>
    <p:sldId id="632" r:id="rId21"/>
    <p:sldId id="633" r:id="rId22"/>
    <p:sldId id="573" r:id="rId23"/>
    <p:sldId id="582" r:id="rId24"/>
    <p:sldId id="500" r:id="rId25"/>
    <p:sldId id="642" r:id="rId26"/>
    <p:sldId id="643" r:id="rId27"/>
    <p:sldId id="623" r:id="rId28"/>
    <p:sldId id="639" r:id="rId29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FF00"/>
    <a:srgbClr val="0000FF"/>
    <a:srgbClr val="00FFFF"/>
    <a:srgbClr val="CB0AFF"/>
    <a:srgbClr val="FFFF00"/>
    <a:srgbClr val="008040"/>
    <a:srgbClr val="00FF8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4" autoAdjust="0"/>
    <p:restoredTop sz="86479" autoAdjust="0"/>
  </p:normalViewPr>
  <p:slideViewPr>
    <p:cSldViewPr snapToGrid="0">
      <p:cViewPr varScale="1">
        <p:scale>
          <a:sx n="68" d="100"/>
          <a:sy n="68" d="100"/>
        </p:scale>
        <p:origin x="-96" y="-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56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0891A-00D8-F64F-97F7-899FBAF9FD4E}" type="datetimeFigureOut">
              <a:rPr lang="en-US" smtClean="0"/>
              <a:t>9/29/18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70D63-5E7C-1C43-9223-08A17481C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83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70D63-5E7C-1C43-9223-08A17481CA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9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059C-CB81-4E3B-BEF1-CDFB54DD9B00}" type="datetimeFigureOut">
              <a:rPr lang="en-US" smtClean="0"/>
              <a:t>9/29/18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F63D-976E-4489-A24C-2F52E0BC6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73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059C-CB81-4E3B-BEF1-CDFB54DD9B00}" type="datetimeFigureOut">
              <a:rPr lang="en-US" smtClean="0"/>
              <a:t>9/29/18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F63D-976E-4489-A24C-2F52E0BC6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42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059C-CB81-4E3B-BEF1-CDFB54DD9B00}" type="datetimeFigureOut">
              <a:rPr lang="en-US" smtClean="0"/>
              <a:t>9/29/18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F63D-976E-4489-A24C-2F52E0BC6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82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059C-CB81-4E3B-BEF1-CDFB54DD9B00}" type="datetimeFigureOut">
              <a:rPr lang="en-US" smtClean="0"/>
              <a:t>9/29/18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F63D-976E-4489-A24C-2F52E0BC6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059C-CB81-4E3B-BEF1-CDFB54DD9B00}" type="datetimeFigureOut">
              <a:rPr lang="en-US" smtClean="0"/>
              <a:t>9/29/18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F63D-976E-4489-A24C-2F52E0BC6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059C-CB81-4E3B-BEF1-CDFB54DD9B00}" type="datetimeFigureOut">
              <a:rPr lang="en-US" smtClean="0"/>
              <a:t>9/29/18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F63D-976E-4489-A24C-2F52E0BC6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059C-CB81-4E3B-BEF1-CDFB54DD9B00}" type="datetimeFigureOut">
              <a:rPr lang="en-US" smtClean="0"/>
              <a:t>9/29/18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F63D-976E-4489-A24C-2F52E0BC6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059C-CB81-4E3B-BEF1-CDFB54DD9B00}" type="datetimeFigureOut">
              <a:rPr lang="en-US" smtClean="0"/>
              <a:t>9/29/18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F63D-976E-4489-A24C-2F52E0BC6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059C-CB81-4E3B-BEF1-CDFB54DD9B00}" type="datetimeFigureOut">
              <a:rPr lang="en-US" smtClean="0"/>
              <a:t>9/29/18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F63D-976E-4489-A24C-2F52E0BC6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059C-CB81-4E3B-BEF1-CDFB54DD9B00}" type="datetimeFigureOut">
              <a:rPr lang="en-US" smtClean="0"/>
              <a:t>9/29/18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F63D-976E-4489-A24C-2F52E0BC6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059C-CB81-4E3B-BEF1-CDFB54DD9B00}" type="datetimeFigureOut">
              <a:rPr lang="en-US" smtClean="0"/>
              <a:t>9/29/18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F63D-976E-4489-A24C-2F52E0BC6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059C-CB81-4E3B-BEF1-CDFB54DD9B00}" type="datetimeFigureOut">
              <a:rPr lang="en-US" smtClean="0"/>
              <a:t>9/29/18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F63D-976E-4489-A24C-2F52E0BC6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93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059C-CB81-4E3B-BEF1-CDFB54DD9B00}" type="datetimeFigureOut">
              <a:rPr lang="en-US" smtClean="0"/>
              <a:t>9/29/18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F63D-976E-4489-A24C-2F52E0BC6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059C-CB81-4E3B-BEF1-CDFB54DD9B00}" type="datetimeFigureOut">
              <a:rPr lang="en-US" smtClean="0"/>
              <a:t>9/29/18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F63D-976E-4489-A24C-2F52E0BC6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059C-CB81-4E3B-BEF1-CDFB54DD9B00}" type="datetimeFigureOut">
              <a:rPr lang="en-US" smtClean="0"/>
              <a:t>9/29/18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F63D-976E-4489-A24C-2F52E0BC6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059C-CB81-4E3B-BEF1-CDFB54DD9B00}" type="datetimeFigureOut">
              <a:rPr lang="en-US" smtClean="0"/>
              <a:t>9/29/18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F63D-976E-4489-A24C-2F52E0BC6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073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059C-CB81-4E3B-BEF1-CDFB54DD9B00}" type="datetimeFigureOut">
              <a:rPr lang="en-US" smtClean="0"/>
              <a:t>9/29/18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F63D-976E-4489-A24C-2F52E0BC6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4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059C-CB81-4E3B-BEF1-CDFB54DD9B00}" type="datetimeFigureOut">
              <a:rPr lang="en-US" smtClean="0"/>
              <a:t>9/29/18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F63D-976E-4489-A24C-2F52E0BC6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9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059C-CB81-4E3B-BEF1-CDFB54DD9B00}" type="datetimeFigureOut">
              <a:rPr lang="en-US" smtClean="0"/>
              <a:t>9/29/18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F63D-976E-4489-A24C-2F52E0BC6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48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059C-CB81-4E3B-BEF1-CDFB54DD9B00}" type="datetimeFigureOut">
              <a:rPr lang="en-US" smtClean="0"/>
              <a:t>9/29/18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F63D-976E-4489-A24C-2F52E0BC6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796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059C-CB81-4E3B-BEF1-CDFB54DD9B00}" type="datetimeFigureOut">
              <a:rPr lang="en-US" smtClean="0"/>
              <a:t>9/29/18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F63D-976E-4489-A24C-2F52E0BC6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62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059C-CB81-4E3B-BEF1-CDFB54DD9B00}" type="datetimeFigureOut">
              <a:rPr lang="en-US" smtClean="0"/>
              <a:t>9/29/18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F63D-976E-4489-A24C-2F52E0BC6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059C-CB81-4E3B-BEF1-CDFB54DD9B00}" type="datetimeFigureOut">
              <a:rPr lang="en-US" smtClean="0"/>
              <a:t>9/29/18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F63D-976E-4489-A24C-2F52E0BC6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059C-CB81-4E3B-BEF1-CDFB54DD9B00}" type="datetimeFigureOut">
              <a:rPr lang="en-US" smtClean="0"/>
              <a:t>9/29/18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F63D-976E-4489-A24C-2F52E0BC6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896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059C-CB81-4E3B-BEF1-CDFB54DD9B00}" type="datetimeFigureOut">
              <a:rPr lang="en-US" smtClean="0"/>
              <a:t>9/29/18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F63D-976E-4489-A24C-2F52E0BC6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69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059C-CB81-4E3B-BEF1-CDFB54DD9B00}" type="datetimeFigureOut">
              <a:rPr lang="en-US" smtClean="0"/>
              <a:t>9/29/18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F63D-976E-4489-A24C-2F52E0BC6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806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059C-CB81-4E3B-BEF1-CDFB54DD9B00}" type="datetimeFigureOut">
              <a:rPr lang="en-US" smtClean="0"/>
              <a:t>9/29/18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F63D-976E-4489-A24C-2F52E0BC6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2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059C-CB81-4E3B-BEF1-CDFB54DD9B00}" type="datetimeFigureOut">
              <a:rPr lang="en-US" smtClean="0"/>
              <a:t>9/29/18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F63D-976E-4489-A24C-2F52E0BC6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31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059C-CB81-4E3B-BEF1-CDFB54DD9B00}" type="datetimeFigureOut">
              <a:rPr lang="en-US" smtClean="0"/>
              <a:t>9/29/18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F63D-976E-4489-A24C-2F52E0BC6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27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059C-CB81-4E3B-BEF1-CDFB54DD9B00}" type="datetimeFigureOut">
              <a:rPr lang="en-US" smtClean="0"/>
              <a:t>9/29/18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F63D-976E-4489-A24C-2F52E0BC6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6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059C-CB81-4E3B-BEF1-CDFB54DD9B00}" type="datetimeFigureOut">
              <a:rPr lang="en-US" smtClean="0"/>
              <a:t>9/29/18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F63D-976E-4489-A24C-2F52E0BC6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3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059C-CB81-4E3B-BEF1-CDFB54DD9B00}" type="datetimeFigureOut">
              <a:rPr lang="en-US" smtClean="0"/>
              <a:t>9/29/18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F63D-976E-4489-A24C-2F52E0BC6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74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059C-CB81-4E3B-BEF1-CDFB54DD9B00}" type="datetimeFigureOut">
              <a:rPr lang="en-US" smtClean="0"/>
              <a:t>9/29/18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0F63D-976E-4489-A24C-2F52E0BC6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3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059C-CB81-4E3B-BEF1-CDFB54DD9B00}" type="datetimeFigureOut">
              <a:rPr lang="en-US" smtClean="0"/>
              <a:t>9/29/18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0F63D-976E-4489-A24C-2F52E0BC6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0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059C-CB81-4E3B-BEF1-CDFB54DD9B00}" type="datetimeFigureOut">
              <a:rPr lang="en-US" smtClean="0"/>
              <a:t>9/29/18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0F63D-976E-4489-A24C-2F52E0BC6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059C-CB81-4E3B-BEF1-CDFB54DD9B00}" type="datetimeFigureOut">
              <a:rPr lang="en-US" smtClean="0"/>
              <a:t>9/29/18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0F63D-976E-4489-A24C-2F52E0BC6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4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3.jpg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prezi.com/8ya_zagrgli9/6th-grade-science-lab-safety/?webgl=0" TargetMode="External"/><Relationship Id="rId3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rezi.com/_wlgcnxqderb/all-about-ms-yakovuk/?webgl=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s://www.youtube.com/watch?v=UjL3eAMaF4Q" TargetMode="External"/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www.youtube.com/watch?v=WRklYY00Zx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e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lcom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107" y="3603830"/>
            <a:ext cx="4338893" cy="3254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081" y="0"/>
            <a:ext cx="11446983" cy="653184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  <a:latin typeface="Herculanum"/>
                <a:cs typeface="Herculanum"/>
              </a:rPr>
              <a:t>Today </a:t>
            </a:r>
            <a:r>
              <a:rPr lang="en-US" b="1" dirty="0">
                <a:solidFill>
                  <a:srgbClr val="008000"/>
                </a:solidFill>
                <a:latin typeface="Herculanum"/>
                <a:cs typeface="Herculanum"/>
              </a:rPr>
              <a:t>is </a:t>
            </a:r>
            <a:r>
              <a:rPr lang="en-US" b="1" dirty="0" smtClean="0">
                <a:solidFill>
                  <a:srgbClr val="008000"/>
                </a:solidFill>
                <a:latin typeface="Herculanum"/>
                <a:cs typeface="Herculanum"/>
              </a:rPr>
              <a:t>Monday, </a:t>
            </a:r>
            <a:r>
              <a:rPr lang="en-US" b="1" smtClean="0">
                <a:solidFill>
                  <a:srgbClr val="008000"/>
                </a:solidFill>
                <a:latin typeface="Herculanum"/>
                <a:cs typeface="Herculanum"/>
              </a:rPr>
              <a:t>August 20, 2018 </a:t>
            </a:r>
            <a:endParaRPr lang="en-US" b="1" dirty="0">
              <a:solidFill>
                <a:srgbClr val="008000"/>
              </a:solidFill>
              <a:latin typeface="Herculanum"/>
              <a:cs typeface="Herculanum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1628" y="686444"/>
            <a:ext cx="11752261" cy="597205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0000FF"/>
                </a:solidFill>
              </a:rPr>
              <a:t>Instructions:</a:t>
            </a:r>
            <a:endParaRPr lang="en-US" sz="3600" b="1" dirty="0">
              <a:solidFill>
                <a:srgbClr val="0000FF"/>
              </a:solidFill>
            </a:endParaRPr>
          </a:p>
          <a:p>
            <a:r>
              <a:rPr lang="en-US" sz="3200" dirty="0" smtClean="0"/>
              <a:t>Sit in any student desk, hang your backpack on the chair </a:t>
            </a:r>
          </a:p>
          <a:p>
            <a:r>
              <a:rPr lang="en-US" sz="3200" dirty="0" smtClean="0"/>
              <a:t>Work on the crossword (with friends / or alone) for 10 min</a:t>
            </a:r>
          </a:p>
          <a:p>
            <a:r>
              <a:rPr lang="en-US" sz="3200" dirty="0" smtClean="0"/>
              <a:t>If you don’t know the answer, skip that question </a:t>
            </a:r>
          </a:p>
          <a:p>
            <a:r>
              <a:rPr lang="en-US" sz="3200" b="1" dirty="0" smtClean="0">
                <a:solidFill>
                  <a:srgbClr val="0000FF"/>
                </a:solidFill>
              </a:rPr>
              <a:t>If </a:t>
            </a:r>
            <a:r>
              <a:rPr lang="en-US" sz="3200" b="1" dirty="0">
                <a:solidFill>
                  <a:srgbClr val="0000FF"/>
                </a:solidFill>
              </a:rPr>
              <a:t>f</a:t>
            </a:r>
            <a:r>
              <a:rPr lang="en-US" sz="3200" b="1" dirty="0" smtClean="0">
                <a:solidFill>
                  <a:srgbClr val="0000FF"/>
                </a:solidFill>
              </a:rPr>
              <a:t>inished early, </a:t>
            </a:r>
            <a:r>
              <a:rPr lang="en-US" sz="3200" dirty="0" smtClean="0">
                <a:solidFill>
                  <a:srgbClr val="000000"/>
                </a:solidFill>
              </a:rPr>
              <a:t>raise your hand </a:t>
            </a:r>
          </a:p>
          <a:p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If you brought supplies, put them on the round table 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rgbClr val="FF0066"/>
                </a:solidFill>
              </a:rPr>
              <a:t>Expectations:</a:t>
            </a:r>
          </a:p>
          <a:p>
            <a:r>
              <a:rPr lang="en-US" sz="3200" dirty="0" smtClean="0"/>
              <a:t>Read the poster on the board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4728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74" y="0"/>
            <a:ext cx="10972800" cy="1143000"/>
          </a:xfrm>
        </p:spPr>
        <p:txBody>
          <a:bodyPr/>
          <a:lstStyle/>
          <a:p>
            <a:r>
              <a:rPr lang="en-US" dirty="0" smtClean="0"/>
              <a:t>Bathroom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66955"/>
            <a:ext cx="10972800" cy="4959210"/>
          </a:xfrm>
        </p:spPr>
        <p:txBody>
          <a:bodyPr/>
          <a:lstStyle/>
          <a:p>
            <a:r>
              <a:rPr lang="en-US" dirty="0" smtClean="0"/>
              <a:t>May go any time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you abuse the privilege, you lose it!  </a:t>
            </a:r>
          </a:p>
          <a:p>
            <a:r>
              <a:rPr lang="en-US" dirty="0" smtClean="0"/>
              <a:t>Raise your hand properly</a:t>
            </a:r>
          </a:p>
          <a:p>
            <a:r>
              <a:rPr lang="en-US" dirty="0"/>
              <a:t>Wait for the </a:t>
            </a:r>
            <a:r>
              <a:rPr lang="en-US" dirty="0" smtClean="0"/>
              <a:t>teacher’s </a:t>
            </a:r>
            <a:r>
              <a:rPr lang="en-US" dirty="0"/>
              <a:t>signal to go</a:t>
            </a:r>
          </a:p>
          <a:p>
            <a:r>
              <a:rPr lang="en-US" dirty="0" smtClean="0"/>
              <a:t>Go one at a time (one </a:t>
            </a:r>
            <a:r>
              <a:rPr lang="en-US" u="sng" dirty="0" smtClean="0"/>
              <a:t>student</a:t>
            </a:r>
            <a:r>
              <a:rPr lang="en-US" dirty="0" smtClean="0"/>
              <a:t> at a time)</a:t>
            </a:r>
          </a:p>
          <a:p>
            <a:r>
              <a:rPr lang="en-US" dirty="0" smtClean="0"/>
              <a:t>Use the bathroom at the end of the hall</a:t>
            </a:r>
            <a:endParaRPr lang="en-US" dirty="0"/>
          </a:p>
        </p:txBody>
      </p:sp>
      <p:pic>
        <p:nvPicPr>
          <p:cNvPr id="5" name="Picture 4" descr="Screen Shot 2018-08-14 at 09.30.2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"/>
          <a:stretch/>
        </p:blipFill>
        <p:spPr>
          <a:xfrm>
            <a:off x="7921160" y="2258582"/>
            <a:ext cx="4270840" cy="427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00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74" y="0"/>
            <a:ext cx="10972800" cy="1143000"/>
          </a:xfrm>
        </p:spPr>
        <p:txBody>
          <a:bodyPr/>
          <a:lstStyle/>
          <a:p>
            <a:r>
              <a:rPr lang="en-US" dirty="0" smtClean="0"/>
              <a:t>Water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66955"/>
            <a:ext cx="10972800" cy="4959210"/>
          </a:xfrm>
        </p:spPr>
        <p:txBody>
          <a:bodyPr/>
          <a:lstStyle/>
          <a:p>
            <a:r>
              <a:rPr lang="en-US" dirty="0" smtClean="0"/>
              <a:t>May go any time - </a:t>
            </a:r>
            <a:r>
              <a:rPr lang="en-US" dirty="0">
                <a:solidFill>
                  <a:srgbClr val="0000FF"/>
                </a:solidFill>
              </a:rPr>
              <a:t>you abuse the privilege, you lose it! </a:t>
            </a:r>
            <a:endParaRPr lang="en-US" dirty="0" smtClean="0"/>
          </a:p>
          <a:p>
            <a:r>
              <a:rPr lang="en-US" dirty="0" smtClean="0"/>
              <a:t>Raise your hand and wait for the teacher’s signal</a:t>
            </a:r>
          </a:p>
          <a:p>
            <a:r>
              <a:rPr lang="en-US" dirty="0" smtClean="0"/>
              <a:t>Go one at a time (one </a:t>
            </a:r>
            <a:r>
              <a:rPr lang="en-US" u="sng" dirty="0" smtClean="0"/>
              <a:t>student</a:t>
            </a:r>
            <a:r>
              <a:rPr lang="en-US" dirty="0" smtClean="0"/>
              <a:t> at a time)</a:t>
            </a:r>
          </a:p>
          <a:p>
            <a:r>
              <a:rPr lang="en-US" dirty="0" smtClean="0"/>
              <a:t>Drink from the water fountain in class</a:t>
            </a:r>
            <a:endParaRPr lang="en-US" dirty="0"/>
          </a:p>
        </p:txBody>
      </p:sp>
      <p:pic>
        <p:nvPicPr>
          <p:cNvPr id="4" name="Picture 3" descr="Screen Shot 2018-08-14 at 09.33.0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" t="1756"/>
          <a:stretch/>
        </p:blipFill>
        <p:spPr>
          <a:xfrm>
            <a:off x="7997849" y="2729577"/>
            <a:ext cx="4047902" cy="397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54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74" y="0"/>
            <a:ext cx="10972800" cy="1143000"/>
          </a:xfrm>
        </p:spPr>
        <p:txBody>
          <a:bodyPr/>
          <a:lstStyle/>
          <a:p>
            <a:r>
              <a:rPr lang="en-US" dirty="0" smtClean="0"/>
              <a:t>Pencils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66955"/>
            <a:ext cx="10972800" cy="4959210"/>
          </a:xfrm>
        </p:spPr>
        <p:txBody>
          <a:bodyPr/>
          <a:lstStyle/>
          <a:p>
            <a:r>
              <a:rPr lang="en-US" dirty="0" smtClean="0"/>
              <a:t>Raise your hand and wait for the teacher’s signal</a:t>
            </a:r>
          </a:p>
          <a:p>
            <a:r>
              <a:rPr lang="en-US" dirty="0" smtClean="0"/>
              <a:t>Get a pencil and keep it </a:t>
            </a:r>
          </a:p>
          <a:p>
            <a:r>
              <a:rPr lang="en-US" dirty="0" smtClean="0"/>
              <a:t>If it broke, raise your hand, wait for the teacher, go switch it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May write with a blue or black pen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 descr="Screen Shot 2018-08-14 at 09.34.3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"/>
          <a:stretch/>
        </p:blipFill>
        <p:spPr>
          <a:xfrm>
            <a:off x="8151281" y="2934547"/>
            <a:ext cx="3611649" cy="358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45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74" y="0"/>
            <a:ext cx="10972800" cy="1143000"/>
          </a:xfrm>
        </p:spPr>
        <p:txBody>
          <a:bodyPr/>
          <a:lstStyle/>
          <a:p>
            <a:r>
              <a:rPr lang="en-US" dirty="0" smtClean="0"/>
              <a:t>Questions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66955"/>
            <a:ext cx="10972800" cy="4959210"/>
          </a:xfrm>
        </p:spPr>
        <p:txBody>
          <a:bodyPr/>
          <a:lstStyle/>
          <a:p>
            <a:r>
              <a:rPr lang="en-US" dirty="0" smtClean="0"/>
              <a:t>Raise your hand </a:t>
            </a:r>
          </a:p>
          <a:p>
            <a:r>
              <a:rPr lang="en-US" dirty="0" smtClean="0"/>
              <a:t>When unsure, it is always better to ask </a:t>
            </a:r>
          </a:p>
        </p:txBody>
      </p:sp>
      <p:pic>
        <p:nvPicPr>
          <p:cNvPr id="4" name="Picture 3" descr="Screen Shot 2018-08-14 at 10.12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499" y="3228095"/>
            <a:ext cx="3559129" cy="3423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61" y="3204767"/>
            <a:ext cx="6062191" cy="30246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2456" y="2539626"/>
            <a:ext cx="30838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Need attention??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39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74" y="0"/>
            <a:ext cx="10972800" cy="1143000"/>
          </a:xfrm>
        </p:spPr>
        <p:txBody>
          <a:bodyPr/>
          <a:lstStyle/>
          <a:p>
            <a:r>
              <a:rPr lang="en-US" dirty="0" smtClean="0"/>
              <a:t>Purses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66955"/>
            <a:ext cx="10972800" cy="1352516"/>
          </a:xfrm>
        </p:spPr>
        <p:txBody>
          <a:bodyPr/>
          <a:lstStyle/>
          <a:p>
            <a:r>
              <a:rPr lang="en-US" dirty="0"/>
              <a:t>May </a:t>
            </a:r>
            <a:r>
              <a:rPr lang="en-US" dirty="0" smtClean="0"/>
              <a:t>keep with you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you abuse the privilege, you lose it!  </a:t>
            </a:r>
          </a:p>
          <a:p>
            <a:r>
              <a:rPr lang="en-US" dirty="0" smtClean="0"/>
              <a:t>If you play with it, it will be taken up</a:t>
            </a:r>
          </a:p>
          <a:p>
            <a:endParaRPr lang="en-US" dirty="0" smtClean="0"/>
          </a:p>
        </p:txBody>
      </p:sp>
      <p:pic>
        <p:nvPicPr>
          <p:cNvPr id="6" name="Picture 5" descr="81nKOwXIjQL._UY395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387" y="1937632"/>
            <a:ext cx="2308528" cy="230852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66391" y="251062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Backpacks Policy</a:t>
            </a:r>
            <a:endParaRPr lang="en-US" dirty="0"/>
          </a:p>
        </p:txBody>
      </p:sp>
      <p:pic>
        <p:nvPicPr>
          <p:cNvPr id="4" name="Picture 3" descr="4699_blac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881" y="3829595"/>
            <a:ext cx="2726067" cy="272606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78952" y="3798515"/>
            <a:ext cx="10972800" cy="2752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Clear backpacks</a:t>
            </a:r>
          </a:p>
          <a:p>
            <a:r>
              <a:rPr lang="en-US" dirty="0" smtClean="0"/>
              <a:t>Others, leave at home</a:t>
            </a:r>
          </a:p>
          <a:p>
            <a:r>
              <a:rPr lang="en-US" dirty="0" smtClean="0"/>
              <a:t>Keep with you all day</a:t>
            </a:r>
          </a:p>
          <a:p>
            <a:r>
              <a:rPr lang="en-US" dirty="0" smtClean="0"/>
              <a:t>Hang on the back of the chair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5199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74" y="0"/>
            <a:ext cx="10972800" cy="1143000"/>
          </a:xfrm>
        </p:spPr>
        <p:txBody>
          <a:bodyPr/>
          <a:lstStyle/>
          <a:p>
            <a:r>
              <a:rPr lang="en-US" dirty="0" smtClean="0"/>
              <a:t>Dress Code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66955"/>
            <a:ext cx="10972800" cy="4959210"/>
          </a:xfrm>
        </p:spPr>
        <p:txBody>
          <a:bodyPr/>
          <a:lstStyle/>
          <a:p>
            <a:r>
              <a:rPr lang="en-US" dirty="0" smtClean="0"/>
              <a:t>Wear uniform at all times</a:t>
            </a:r>
          </a:p>
          <a:p>
            <a:r>
              <a:rPr lang="en-US" dirty="0" smtClean="0"/>
              <a:t>Undershirts and jackets must be in school color</a:t>
            </a:r>
          </a:p>
          <a:p>
            <a:r>
              <a:rPr lang="en-US" dirty="0" smtClean="0"/>
              <a:t>No hoodies allowed</a:t>
            </a:r>
          </a:p>
          <a:p>
            <a:r>
              <a:rPr lang="en-US" dirty="0" smtClean="0"/>
              <a:t>Shirts must be tucked in</a:t>
            </a:r>
          </a:p>
          <a:p>
            <a:r>
              <a:rPr lang="en-US" dirty="0" smtClean="0"/>
              <a:t>No sagging pants </a:t>
            </a:r>
          </a:p>
          <a:p>
            <a:r>
              <a:rPr lang="en-US" dirty="0" smtClean="0"/>
              <a:t>Wrong color </a:t>
            </a:r>
            <a:r>
              <a:rPr lang="mr-IN" dirty="0" smtClean="0"/>
              <a:t>–</a:t>
            </a:r>
            <a:r>
              <a:rPr lang="en-US" dirty="0" smtClean="0"/>
              <a:t> must take it off</a:t>
            </a:r>
          </a:p>
          <a:p>
            <a:endParaRPr lang="en-US" dirty="0" smtClean="0"/>
          </a:p>
        </p:txBody>
      </p:sp>
      <p:pic>
        <p:nvPicPr>
          <p:cNvPr id="4" name="Picture 3" descr="Screen Shot 2018-08-16 at 08.53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701" y="2454036"/>
            <a:ext cx="2680196" cy="410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31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74" y="0"/>
            <a:ext cx="10972800" cy="1143000"/>
          </a:xfrm>
        </p:spPr>
        <p:txBody>
          <a:bodyPr/>
          <a:lstStyle/>
          <a:p>
            <a:r>
              <a:rPr lang="en-US" dirty="0" smtClean="0"/>
              <a:t>Cellphone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66955"/>
            <a:ext cx="10972800" cy="4959210"/>
          </a:xfrm>
        </p:spPr>
        <p:txBody>
          <a:bodyPr/>
          <a:lstStyle/>
          <a:p>
            <a:r>
              <a:rPr lang="en-US" dirty="0" smtClean="0"/>
              <a:t>Keep it turned off</a:t>
            </a:r>
          </a:p>
          <a:p>
            <a:r>
              <a:rPr lang="en-US" dirty="0" smtClean="0"/>
              <a:t>Keep it in your backpack </a:t>
            </a:r>
          </a:p>
          <a:p>
            <a:r>
              <a:rPr lang="en-US" dirty="0" smtClean="0"/>
              <a:t>It rings, we take it up</a:t>
            </a:r>
          </a:p>
          <a:p>
            <a:r>
              <a:rPr lang="en-US" dirty="0" smtClean="0"/>
              <a:t>It comes out of the backpack </a:t>
            </a:r>
            <a:r>
              <a:rPr lang="mr-IN" dirty="0" smtClean="0"/>
              <a:t>–</a:t>
            </a:r>
            <a:r>
              <a:rPr lang="en-US" dirty="0" smtClean="0"/>
              <a:t> we take it up</a:t>
            </a:r>
          </a:p>
          <a:p>
            <a:r>
              <a:rPr lang="en-US" dirty="0" smtClean="0"/>
              <a:t>No cellphone during the school hours</a:t>
            </a:r>
          </a:p>
          <a:p>
            <a:endParaRPr lang="en-US" dirty="0" smtClean="0"/>
          </a:p>
        </p:txBody>
      </p:sp>
      <p:pic>
        <p:nvPicPr>
          <p:cNvPr id="4" name="Picture 3" descr="no-cell-phone-clipart-nTBGkMGg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244" y="2999108"/>
            <a:ext cx="3353175" cy="361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54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74" y="0"/>
            <a:ext cx="10972800" cy="1143000"/>
          </a:xfrm>
        </p:spPr>
        <p:txBody>
          <a:bodyPr/>
          <a:lstStyle/>
          <a:p>
            <a:r>
              <a:rPr lang="en-US" dirty="0" smtClean="0"/>
              <a:t>Dismissal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66955"/>
            <a:ext cx="10972800" cy="4959210"/>
          </a:xfrm>
        </p:spPr>
        <p:txBody>
          <a:bodyPr/>
          <a:lstStyle/>
          <a:p>
            <a:r>
              <a:rPr lang="en-US" dirty="0" smtClean="0"/>
              <a:t>Dismissal </a:t>
            </a:r>
            <a:r>
              <a:rPr lang="mr-IN" dirty="0" smtClean="0"/>
              <a:t>–</a:t>
            </a:r>
            <a:r>
              <a:rPr lang="en-US" dirty="0" smtClean="0"/>
              <a:t> 3pm</a:t>
            </a:r>
          </a:p>
          <a:p>
            <a:r>
              <a:rPr lang="en-US" dirty="0" smtClean="0"/>
              <a:t>Bus riders </a:t>
            </a:r>
            <a:r>
              <a:rPr lang="mr-IN" dirty="0" smtClean="0"/>
              <a:t>–</a:t>
            </a:r>
            <a:r>
              <a:rPr lang="en-US" dirty="0" smtClean="0"/>
              <a:t> go to the front </a:t>
            </a:r>
          </a:p>
          <a:p>
            <a:r>
              <a:rPr lang="en-US" dirty="0" smtClean="0"/>
              <a:t>Pack up at 2:55</a:t>
            </a:r>
          </a:p>
          <a:p>
            <a:r>
              <a:rPr lang="en-US" dirty="0" smtClean="0"/>
              <a:t>Get your homework</a:t>
            </a:r>
          </a:p>
          <a:p>
            <a:r>
              <a:rPr lang="en-US" dirty="0" smtClean="0"/>
              <a:t>Walk down the stairs at the back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6313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74" y="0"/>
            <a:ext cx="10972800" cy="1143000"/>
          </a:xfrm>
        </p:spPr>
        <p:txBody>
          <a:bodyPr/>
          <a:lstStyle/>
          <a:p>
            <a:r>
              <a:rPr lang="en-US" dirty="0" smtClean="0"/>
              <a:t>Pet Peeves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66955"/>
            <a:ext cx="10972800" cy="4959210"/>
          </a:xfrm>
        </p:spPr>
        <p:txBody>
          <a:bodyPr/>
          <a:lstStyle/>
          <a:p>
            <a:r>
              <a:rPr lang="en-US" dirty="0" smtClean="0"/>
              <a:t>Touch stuff without permission</a:t>
            </a:r>
          </a:p>
          <a:p>
            <a:r>
              <a:rPr lang="en-US" dirty="0" smtClean="0"/>
              <a:t>Go to the teacher’s desk without permission </a:t>
            </a:r>
          </a:p>
          <a:p>
            <a:endParaRPr lang="en-US" dirty="0" smtClean="0"/>
          </a:p>
        </p:txBody>
      </p:sp>
      <p:pic>
        <p:nvPicPr>
          <p:cNvPr id="4" name="Picture 3" descr="im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437" y="3140921"/>
            <a:ext cx="4338398" cy="305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95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74" y="0"/>
            <a:ext cx="109728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The Bottom Line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66955"/>
            <a:ext cx="10972800" cy="4959210"/>
          </a:xfrm>
        </p:spPr>
        <p:txBody>
          <a:bodyPr/>
          <a:lstStyle/>
          <a:p>
            <a:pPr algn="ctr"/>
            <a:r>
              <a:rPr lang="en-US" dirty="0" smtClean="0"/>
              <a:t>You act right and follow rules 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  <a:p>
            <a:pPr lvl="1" algn="ctr"/>
            <a:r>
              <a:rPr lang="en-US" sz="3200" dirty="0"/>
              <a:t>T</a:t>
            </a:r>
            <a:r>
              <a:rPr lang="en-US" sz="3200" dirty="0" smtClean="0"/>
              <a:t>he more freedom you have, the more fun we have </a:t>
            </a:r>
          </a:p>
          <a:p>
            <a:pPr lvl="1"/>
            <a:endParaRPr lang="en-US" sz="3200" dirty="0" smtClean="0"/>
          </a:p>
          <a:p>
            <a:pPr algn="ctr"/>
            <a:r>
              <a:rPr lang="en-US" dirty="0" smtClean="0"/>
              <a:t>You don’t act right and break rules </a:t>
            </a:r>
            <a:r>
              <a:rPr lang="en-US" dirty="0" smtClean="0">
                <a:sym typeface="Wingdings"/>
              </a:rPr>
              <a:t></a:t>
            </a:r>
          </a:p>
          <a:p>
            <a:pPr lvl="1" algn="ctr"/>
            <a:r>
              <a:rPr lang="en-US" sz="3200" dirty="0" smtClean="0">
                <a:sym typeface="Wingdings"/>
              </a:rPr>
              <a:t>The less freedom you get, the less fun it is for you</a:t>
            </a:r>
            <a:endParaRPr lang="en-US" sz="3200" dirty="0" smtClean="0"/>
          </a:p>
          <a:p>
            <a:endParaRPr lang="en-US" dirty="0" smtClean="0"/>
          </a:p>
        </p:txBody>
      </p:sp>
      <p:pic>
        <p:nvPicPr>
          <p:cNvPr id="6" name="Picture 5" descr="Manila_3_Strand__10991.148044767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6" b="12151"/>
          <a:stretch/>
        </p:blipFill>
        <p:spPr>
          <a:xfrm>
            <a:off x="4343123" y="4341755"/>
            <a:ext cx="3901440" cy="217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12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7"/>
            <a:ext cx="10930467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8040"/>
                </a:solidFill>
              </a:rPr>
              <a:t>Crossword Key </a:t>
            </a:r>
            <a:endParaRPr lang="en-US" b="1" dirty="0">
              <a:solidFill>
                <a:srgbClr val="00804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000" y="3063875"/>
            <a:ext cx="2044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* Newsletter</a:t>
            </a:r>
            <a:endParaRPr lang="en-US" sz="2800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1"/>
          <a:stretch/>
        </p:blipFill>
        <p:spPr>
          <a:xfrm>
            <a:off x="5027962" y="377544"/>
            <a:ext cx="6985189" cy="636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93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73" y="800172"/>
            <a:ext cx="11604801" cy="5827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b="1" dirty="0" smtClean="0">
                <a:latin typeface="Curlz MT"/>
                <a:cs typeface="Curlz MT"/>
              </a:rPr>
              <a:t>If you don’t want to learn </a:t>
            </a:r>
            <a:r>
              <a:rPr lang="en-US" sz="8800" b="1" u="sng" dirty="0" smtClean="0">
                <a:solidFill>
                  <a:srgbClr val="FF0000"/>
                </a:solidFill>
                <a:latin typeface="Curlz MT"/>
                <a:cs typeface="Curlz MT"/>
              </a:rPr>
              <a:t>no one can help you</a:t>
            </a:r>
            <a:r>
              <a:rPr lang="en-US" sz="8800" b="1" dirty="0">
                <a:latin typeface="Curlz MT"/>
                <a:cs typeface="Curlz MT"/>
              </a:rPr>
              <a:t>;</a:t>
            </a:r>
            <a:r>
              <a:rPr lang="en-US" sz="8800" b="1" dirty="0" smtClean="0">
                <a:latin typeface="Curlz MT"/>
                <a:cs typeface="Curlz MT"/>
              </a:rPr>
              <a:t> </a:t>
            </a:r>
          </a:p>
          <a:p>
            <a:pPr marL="0" indent="0" algn="ctr">
              <a:buNone/>
            </a:pPr>
            <a:r>
              <a:rPr lang="en-US" sz="8800" b="1" dirty="0" smtClean="0">
                <a:latin typeface="Curlz MT"/>
                <a:cs typeface="Curlz MT"/>
              </a:rPr>
              <a:t>if you want to learn      </a:t>
            </a:r>
            <a:r>
              <a:rPr lang="en-US" sz="8800" b="1" i="1" u="sng" dirty="0" smtClean="0">
                <a:solidFill>
                  <a:srgbClr val="0000FF"/>
                </a:solidFill>
                <a:latin typeface="Curlz MT"/>
                <a:cs typeface="Curlz MT"/>
              </a:rPr>
              <a:t>no one can stop you</a:t>
            </a:r>
            <a:r>
              <a:rPr lang="en-US" sz="8800" b="1" dirty="0" smtClean="0">
                <a:latin typeface="Curlz MT"/>
                <a:cs typeface="Curlz MT"/>
              </a:rPr>
              <a:t>!</a:t>
            </a:r>
            <a:endParaRPr lang="en-US" sz="8800" b="1" dirty="0">
              <a:latin typeface="Curlz MT"/>
              <a:cs typeface="Curlz MT"/>
            </a:endParaRPr>
          </a:p>
        </p:txBody>
      </p:sp>
    </p:spTree>
    <p:extLst>
      <p:ext uri="{BB962C8B-B14F-4D97-AF65-F5344CB8AC3E}">
        <p14:creationId xmlns:p14="http://schemas.microsoft.com/office/powerpoint/2010/main" val="2164431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How do we line up / walk the hallway?</a:t>
            </a:r>
            <a:endParaRPr lang="en-US" b="1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6038" b="25845"/>
          <a:stretch/>
        </p:blipFill>
        <p:spPr>
          <a:xfrm>
            <a:off x="810514" y="1913749"/>
            <a:ext cx="4962288" cy="1420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706" y="1510691"/>
            <a:ext cx="3370585" cy="44845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4734" y="3974353"/>
            <a:ext cx="61151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366FF"/>
                </a:solidFill>
              </a:rPr>
              <a:t>H A L L</a:t>
            </a:r>
          </a:p>
          <a:p>
            <a:r>
              <a:rPr lang="en-US" sz="2800" dirty="0">
                <a:solidFill>
                  <a:srgbClr val="3366FF"/>
                </a:solidFill>
              </a:rPr>
              <a:t>H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6600"/>
                </a:solidFill>
              </a:rPr>
              <a:t>hands to the side or behind your back</a:t>
            </a:r>
          </a:p>
          <a:p>
            <a:r>
              <a:rPr lang="en-US" sz="2800" dirty="0">
                <a:solidFill>
                  <a:srgbClr val="3366FF"/>
                </a:solidFill>
              </a:rPr>
              <a:t>A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6600"/>
                </a:solidFill>
              </a:rPr>
              <a:t>all eyes forward </a:t>
            </a:r>
          </a:p>
          <a:p>
            <a:r>
              <a:rPr lang="en-US" sz="2800" dirty="0">
                <a:solidFill>
                  <a:srgbClr val="3366FF"/>
                </a:solidFill>
              </a:rPr>
              <a:t>L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6600"/>
                </a:solidFill>
              </a:rPr>
              <a:t>lips sealed</a:t>
            </a:r>
          </a:p>
          <a:p>
            <a:r>
              <a:rPr lang="en-US" sz="2800" dirty="0">
                <a:solidFill>
                  <a:srgbClr val="3366FF"/>
                </a:solidFill>
              </a:rPr>
              <a:t>L</a:t>
            </a:r>
            <a:r>
              <a:rPr lang="en-US" sz="2800" dirty="0"/>
              <a:t> </a:t>
            </a:r>
            <a:r>
              <a:rPr lang="en-US" sz="2800" dirty="0" smtClean="0">
                <a:solidFill>
                  <a:srgbClr val="FF6600"/>
                </a:solidFill>
              </a:rPr>
              <a:t>low speed</a:t>
            </a:r>
            <a:endParaRPr lang="en-US" sz="2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81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34" y="324319"/>
            <a:ext cx="11838583" cy="63579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4800" b="1" dirty="0" smtClean="0">
                <a:solidFill>
                  <a:srgbClr val="FF0066"/>
                </a:solidFill>
              </a:rPr>
              <a:t>TEKS: 6.1A – </a:t>
            </a:r>
            <a:r>
              <a:rPr lang="en-US" sz="4800" b="1" dirty="0" smtClean="0">
                <a:solidFill>
                  <a:srgbClr val="FF0066"/>
                </a:solidFill>
              </a:rPr>
              <a:t>Safe Practices</a:t>
            </a:r>
            <a:endParaRPr lang="en-US" sz="4800" b="1" dirty="0">
              <a:solidFill>
                <a:srgbClr val="FF0066"/>
              </a:solidFill>
            </a:endParaRPr>
          </a:p>
          <a:p>
            <a:pPr marL="0" indent="0" algn="ctr">
              <a:buNone/>
            </a:pPr>
            <a:r>
              <a:rPr lang="es-ES_tradnl" sz="9600" b="1" dirty="0" smtClean="0">
                <a:solidFill>
                  <a:srgbClr val="008040"/>
                </a:solidFill>
              </a:rPr>
              <a:t>LO: </a:t>
            </a:r>
            <a:r>
              <a:rPr lang="en-US" sz="9600" dirty="0"/>
              <a:t>I can demonstrate safe practices during a science classroom. </a:t>
            </a:r>
          </a:p>
        </p:txBody>
      </p:sp>
    </p:spTree>
    <p:extLst>
      <p:ext uri="{BB962C8B-B14F-4D97-AF65-F5344CB8AC3E}">
        <p14:creationId xmlns:p14="http://schemas.microsoft.com/office/powerpoint/2010/main" val="4148285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34" y="324319"/>
            <a:ext cx="11838583" cy="63579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4800" b="1" dirty="0" smtClean="0">
                <a:solidFill>
                  <a:srgbClr val="FF0066"/>
                </a:solidFill>
              </a:rPr>
              <a:t>TEKS: 6.1A – </a:t>
            </a:r>
            <a:r>
              <a:rPr lang="en-US" sz="4800" b="1" dirty="0" smtClean="0">
                <a:solidFill>
                  <a:srgbClr val="FF0066"/>
                </a:solidFill>
              </a:rPr>
              <a:t>Safe Practices</a:t>
            </a:r>
            <a:endParaRPr lang="en-US" sz="4800" b="1" dirty="0">
              <a:solidFill>
                <a:srgbClr val="FF0066"/>
              </a:solidFill>
            </a:endParaRPr>
          </a:p>
          <a:p>
            <a:pPr marL="0" indent="0" algn="ctr">
              <a:buNone/>
            </a:pPr>
            <a:r>
              <a:rPr lang="es-ES_tradnl" sz="9600" b="1" dirty="0" smtClean="0">
                <a:solidFill>
                  <a:srgbClr val="008040"/>
                </a:solidFill>
              </a:rPr>
              <a:t>DOL: </a:t>
            </a:r>
            <a:r>
              <a:rPr lang="en-US" sz="9600" dirty="0"/>
              <a:t>Given a picture of “What Not to Do Lab” I will write 3 unsafe lab practices. </a:t>
            </a:r>
          </a:p>
        </p:txBody>
      </p:sp>
    </p:spTree>
    <p:extLst>
      <p:ext uri="{BB962C8B-B14F-4D97-AF65-F5344CB8AC3E}">
        <p14:creationId xmlns:p14="http://schemas.microsoft.com/office/powerpoint/2010/main" val="535094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34" y="324319"/>
            <a:ext cx="11838583" cy="63579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4800" b="1" dirty="0" smtClean="0">
                <a:solidFill>
                  <a:srgbClr val="FF0066"/>
                </a:solidFill>
              </a:rPr>
              <a:t>TEKS: 6.1A – </a:t>
            </a:r>
            <a:r>
              <a:rPr lang="en-US" sz="4800" b="1" dirty="0" smtClean="0">
                <a:solidFill>
                  <a:srgbClr val="FF0066"/>
                </a:solidFill>
              </a:rPr>
              <a:t>Safe Practices</a:t>
            </a:r>
            <a:endParaRPr lang="en-US" sz="4800" b="1" dirty="0">
              <a:solidFill>
                <a:srgbClr val="FF0066"/>
              </a:solidFill>
            </a:endParaRPr>
          </a:p>
          <a:p>
            <a:pPr marL="0" indent="0" algn="ctr">
              <a:buNone/>
            </a:pPr>
            <a:r>
              <a:rPr lang="es-ES_tradnl" sz="9600" b="1" dirty="0" smtClean="0">
                <a:solidFill>
                  <a:srgbClr val="008040"/>
                </a:solidFill>
              </a:rPr>
              <a:t>DOL: </a:t>
            </a:r>
            <a:r>
              <a:rPr lang="en-US" sz="9600"/>
              <a:t>Given classroom behavior statements I will select correct and incorrect behavior.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91809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Lab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1241422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https://prezi.com/8ya_zagrgli9/6th-grade-science-lab-safety/?webgl=</a:t>
            </a:r>
            <a:r>
              <a:rPr lang="en-US" sz="2400" dirty="0" smtClean="0">
                <a:hlinkClick r:id="rId2"/>
              </a:rPr>
              <a:t>0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Picture 3" descr="Screen Shot 2018-08-01 at 14.51.3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3"/>
          <a:stretch/>
        </p:blipFill>
        <p:spPr>
          <a:xfrm>
            <a:off x="1460499" y="2746375"/>
            <a:ext cx="9026525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07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DOL </a:t>
            </a:r>
            <a:r>
              <a:rPr lang="mr-IN" dirty="0" smtClean="0"/>
              <a:t>–</a:t>
            </a:r>
            <a:r>
              <a:rPr lang="en-US" dirty="0" smtClean="0"/>
              <a:t> in spiral notebook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266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001"/>
            <a:ext cx="10515600" cy="75034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latin typeface="Curlz MT"/>
                <a:cs typeface="Curlz MT"/>
              </a:rPr>
              <a:t>Class supplies </a:t>
            </a:r>
            <a:endParaRPr lang="en-US" sz="4800" b="1" dirty="0">
              <a:solidFill>
                <a:srgbClr val="0000FF"/>
              </a:solidFill>
              <a:latin typeface="Curlz MT"/>
              <a:cs typeface="Curlz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889" y="1287082"/>
            <a:ext cx="11782778" cy="535925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Take home:</a:t>
            </a:r>
          </a:p>
          <a:p>
            <a:pPr lvl="1"/>
            <a:r>
              <a:rPr lang="en-US" sz="3200" dirty="0" smtClean="0"/>
              <a:t>Binder </a:t>
            </a:r>
            <a:r>
              <a:rPr lang="en-US" sz="3200" dirty="0" smtClean="0">
                <a:solidFill>
                  <a:srgbClr val="CB0AFF"/>
                </a:solidFill>
              </a:rPr>
              <a:t>(keep homework inside) </a:t>
            </a:r>
          </a:p>
          <a:p>
            <a:pPr lvl="1"/>
            <a:r>
              <a:rPr lang="en-US" sz="3200" dirty="0" smtClean="0"/>
              <a:t>Earphones (inside pencil pouch)</a:t>
            </a:r>
          </a:p>
          <a:p>
            <a:pPr lvl="1"/>
            <a:r>
              <a:rPr lang="en-US" sz="3200" dirty="0" smtClean="0"/>
              <a:t>Clear plastic backpack </a:t>
            </a:r>
            <a:r>
              <a:rPr lang="mr-IN" sz="3200" dirty="0" smtClean="0">
                <a:solidFill>
                  <a:srgbClr val="008000"/>
                </a:solidFill>
              </a:rPr>
              <a:t>–</a:t>
            </a:r>
            <a:r>
              <a:rPr lang="en-US" sz="3200" dirty="0" smtClean="0">
                <a:solidFill>
                  <a:srgbClr val="008000"/>
                </a:solidFill>
              </a:rPr>
              <a:t> if you don’t have one, don’t bring any</a:t>
            </a:r>
          </a:p>
          <a:p>
            <a:pPr lvl="1"/>
            <a:endParaRPr lang="en-US" sz="3200" dirty="0" smtClean="0"/>
          </a:p>
          <a:p>
            <a:r>
              <a:rPr lang="en-US" sz="3600" dirty="0" smtClean="0"/>
              <a:t>Keep in class</a:t>
            </a:r>
            <a:r>
              <a:rPr lang="en-US" sz="3200" dirty="0" smtClean="0"/>
              <a:t>: </a:t>
            </a:r>
            <a:r>
              <a:rPr lang="en-US" dirty="0" smtClean="0">
                <a:solidFill>
                  <a:srgbClr val="008000"/>
                </a:solidFill>
              </a:rPr>
              <a:t>(if you are short on any of these, we will figure it out!)</a:t>
            </a:r>
          </a:p>
          <a:p>
            <a:pPr lvl="1"/>
            <a:r>
              <a:rPr lang="en-US" sz="3200" dirty="0" smtClean="0"/>
              <a:t>Composition notebook</a:t>
            </a:r>
          </a:p>
          <a:p>
            <a:pPr lvl="1"/>
            <a:r>
              <a:rPr lang="en-US" sz="3200" dirty="0" smtClean="0"/>
              <a:t>Spiral notebook</a:t>
            </a:r>
          </a:p>
          <a:p>
            <a:pPr lvl="1"/>
            <a:r>
              <a:rPr lang="en-US" sz="3200" dirty="0" smtClean="0"/>
              <a:t>Folder with brads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99782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089" y="252239"/>
            <a:ext cx="10515600" cy="1074205"/>
          </a:xfrm>
        </p:spPr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</a:rPr>
              <a:t>Welcome to Ms. </a:t>
            </a:r>
            <a:r>
              <a:rPr lang="en-US" b="1" dirty="0" err="1" smtClean="0">
                <a:solidFill>
                  <a:srgbClr val="008000"/>
                </a:solidFill>
              </a:rPr>
              <a:t>Yakovuk’s</a:t>
            </a:r>
            <a:r>
              <a:rPr lang="en-US" b="1" dirty="0" smtClean="0">
                <a:solidFill>
                  <a:srgbClr val="008000"/>
                </a:solidFill>
              </a:rPr>
              <a:t> Classroom!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445" y="1453444"/>
            <a:ext cx="11458222" cy="846667"/>
          </a:xfrm>
        </p:spPr>
        <p:txBody>
          <a:bodyPr/>
          <a:lstStyle/>
          <a:p>
            <a:r>
              <a:rPr lang="en-US" dirty="0" smtClean="0"/>
              <a:t>All about Ms. </a:t>
            </a:r>
            <a:r>
              <a:rPr lang="en-US" dirty="0" err="1" smtClean="0"/>
              <a:t>Yakovuk</a:t>
            </a:r>
            <a:r>
              <a:rPr lang="en-US" dirty="0"/>
              <a:t> - </a:t>
            </a:r>
            <a:r>
              <a:rPr lang="en-US" sz="1800" dirty="0">
                <a:hlinkClick r:id="rId2"/>
              </a:rPr>
              <a:t>https://prezi.com/_wlgcnxqderb/all-about-ms-yakovuk/?webgl=</a:t>
            </a:r>
            <a:r>
              <a:rPr lang="en-US" sz="1800" dirty="0" smtClean="0">
                <a:hlinkClick r:id="rId2"/>
              </a:rPr>
              <a:t>0</a:t>
            </a:r>
            <a:r>
              <a:rPr lang="en-US" sz="1800" dirty="0" smtClean="0"/>
              <a:t>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49489" y="2521306"/>
            <a:ext cx="10515600" cy="1074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00FF"/>
                </a:solidFill>
              </a:rPr>
              <a:t>6</a:t>
            </a:r>
            <a:r>
              <a:rPr lang="en-US" b="1" baseline="30000" dirty="0" smtClean="0">
                <a:solidFill>
                  <a:srgbClr val="0000FF"/>
                </a:solidFill>
              </a:rPr>
              <a:t>th</a:t>
            </a:r>
            <a:r>
              <a:rPr lang="en-US" b="1" dirty="0" smtClean="0">
                <a:solidFill>
                  <a:srgbClr val="0000FF"/>
                </a:solidFill>
              </a:rPr>
              <a:t> grade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2845" y="3666066"/>
            <a:ext cx="11458222" cy="846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407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873" y="291987"/>
            <a:ext cx="11297944" cy="72520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Classroom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Expectations</a:t>
            </a:r>
            <a:endParaRPr lang="es-ES_tradnl" dirty="0">
              <a:solidFill>
                <a:srgbClr val="008000"/>
              </a:solidFill>
            </a:endParaRPr>
          </a:p>
        </p:txBody>
      </p:sp>
      <p:pic>
        <p:nvPicPr>
          <p:cNvPr id="3" name="Picture 2" descr="Screen Shot 2016-07-29 at 15.21.28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498" y="1273781"/>
            <a:ext cx="7271723" cy="39648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90582" y="6122626"/>
            <a:ext cx="91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hlinkClick r:id="rId4"/>
              </a:rPr>
              <a:t>Español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2011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79" y="2"/>
            <a:ext cx="11472723" cy="1015998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FF00"/>
                </a:solidFill>
                <a:latin typeface="Curlz MT"/>
                <a:cs typeface="Curlz MT"/>
              </a:rPr>
              <a:t>Classroom Expectations</a:t>
            </a:r>
            <a:endParaRPr lang="es-ES_tradnl" sz="5400" dirty="0">
              <a:solidFill>
                <a:srgbClr val="00FF00"/>
              </a:solidFill>
              <a:latin typeface="Curlz MT"/>
              <a:cs typeface="Curlz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48982"/>
            <a:ext cx="4794250" cy="28768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0000FF"/>
                </a:solidFill>
              </a:rPr>
              <a:t>Expectations</a:t>
            </a:r>
            <a:endParaRPr lang="en-US" sz="3600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2400" dirty="0" smtClean="0"/>
              <a:t>1. Pay attention</a:t>
            </a:r>
            <a:endParaRPr lang="es-ES_tradnl" sz="2400" dirty="0" smtClean="0"/>
          </a:p>
          <a:p>
            <a:pPr marL="0" indent="0" algn="ctr">
              <a:buNone/>
            </a:pPr>
            <a:r>
              <a:rPr lang="es-ES_tradnl" sz="2400" dirty="0" smtClean="0"/>
              <a:t>2. </a:t>
            </a:r>
            <a:r>
              <a:rPr lang="en-US" sz="2400" dirty="0" smtClean="0"/>
              <a:t>Stay on task </a:t>
            </a:r>
            <a:endParaRPr lang="es-ES_tradnl" sz="2400" dirty="0" smtClean="0"/>
          </a:p>
          <a:p>
            <a:pPr marL="0" indent="0" algn="ctr">
              <a:buNone/>
            </a:pPr>
            <a:r>
              <a:rPr lang="en-US" sz="2400" dirty="0"/>
              <a:t>3</a:t>
            </a:r>
            <a:r>
              <a:rPr lang="en-US" sz="2400" dirty="0" smtClean="0"/>
              <a:t>. Be respectful </a:t>
            </a:r>
          </a:p>
          <a:p>
            <a:pPr marL="0" indent="0" algn="ctr">
              <a:buNone/>
            </a:pPr>
            <a:r>
              <a:rPr lang="en-US" sz="2400" dirty="0"/>
              <a:t>4</a:t>
            </a:r>
            <a:r>
              <a:rPr lang="en-US" sz="2400" dirty="0" smtClean="0"/>
              <a:t>. Do your best</a:t>
            </a:r>
          </a:p>
          <a:p>
            <a:pPr marL="0" indent="0" algn="ctr">
              <a:buNone/>
            </a:pPr>
            <a:r>
              <a:rPr lang="en-US" sz="2400" dirty="0"/>
              <a:t>5. Follow </a:t>
            </a:r>
            <a:r>
              <a:rPr lang="en-US" sz="2400" dirty="0" smtClean="0"/>
              <a:t>all safety requirements</a:t>
            </a:r>
            <a:endParaRPr lang="es-ES_tradnl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016750" y="1065055"/>
            <a:ext cx="4311846" cy="2567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solidFill>
                  <a:srgbClr val="0000FF"/>
                </a:solidFill>
              </a:rPr>
              <a:t>Rewards </a:t>
            </a:r>
          </a:p>
          <a:p>
            <a:pPr marL="0" indent="0" algn="ctr">
              <a:buNone/>
            </a:pPr>
            <a:r>
              <a:rPr lang="en-US" sz="2400" dirty="0" smtClean="0"/>
              <a:t>1. The joy of learning 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2. Call / Text home</a:t>
            </a:r>
            <a:endParaRPr lang="es-ES_tradnl" sz="2400" dirty="0" smtClean="0"/>
          </a:p>
          <a:p>
            <a:pPr marL="0" indent="0" algn="ctr">
              <a:buNone/>
            </a:pPr>
            <a:r>
              <a:rPr lang="es-ES_tradnl" sz="2400" dirty="0"/>
              <a:t>3</a:t>
            </a:r>
            <a:r>
              <a:rPr lang="es-ES_tradnl" sz="2400" dirty="0" smtClean="0"/>
              <a:t>. Small </a:t>
            </a:r>
            <a:r>
              <a:rPr lang="en-AU" sz="2400" dirty="0" smtClean="0"/>
              <a:t>gifts </a:t>
            </a:r>
            <a:endParaRPr lang="es-ES_tradnl" sz="2400" dirty="0">
              <a:solidFill>
                <a:srgbClr val="008040"/>
              </a:solidFill>
            </a:endParaRPr>
          </a:p>
          <a:p>
            <a:pPr marL="0" indent="0" algn="ctr">
              <a:buNone/>
            </a:pPr>
            <a:r>
              <a:rPr lang="en-US" sz="2400" dirty="0" smtClean="0"/>
              <a:t>4. Parties </a:t>
            </a:r>
            <a:endParaRPr lang="es-ES_tradnl" sz="2400" dirty="0" smtClean="0"/>
          </a:p>
          <a:p>
            <a:pPr marL="0" indent="0" algn="ctr">
              <a:buNone/>
            </a:pPr>
            <a:r>
              <a:rPr lang="es-ES_tradnl" sz="2400" dirty="0" smtClean="0"/>
              <a:t>5. </a:t>
            </a:r>
            <a:r>
              <a:rPr lang="en-AU" sz="2400" dirty="0" smtClean="0"/>
              <a:t>Extra recess, free time</a:t>
            </a:r>
            <a:endParaRPr lang="es-ES_tradnl" sz="2400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773828" y="3785025"/>
            <a:ext cx="7297893" cy="26532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Consequences </a:t>
            </a:r>
            <a:endParaRPr lang="es-ES_tradnl" sz="36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000" dirty="0" smtClean="0"/>
              <a:t>1. Warning </a:t>
            </a:r>
            <a:endParaRPr lang="es-ES_tradnl" sz="2000" dirty="0" smtClean="0"/>
          </a:p>
          <a:p>
            <a:pPr marL="0" indent="0" algn="ctr">
              <a:buNone/>
            </a:pPr>
            <a:r>
              <a:rPr lang="en-AU" sz="2000" dirty="0" smtClean="0"/>
              <a:t>2. Loss of a privilege </a:t>
            </a:r>
            <a:endParaRPr lang="es-ES_tradnl" sz="2000" dirty="0" smtClean="0"/>
          </a:p>
          <a:p>
            <a:pPr marL="0" indent="0" algn="ctr">
              <a:buNone/>
            </a:pPr>
            <a:r>
              <a:rPr lang="en-US" sz="2000" dirty="0" smtClean="0"/>
              <a:t>3. Time off recess </a:t>
            </a:r>
          </a:p>
          <a:p>
            <a:pPr marL="0" indent="0" algn="ctr">
              <a:buNone/>
            </a:pPr>
            <a:r>
              <a:rPr lang="en-US" sz="2000" dirty="0" smtClean="0"/>
              <a:t>4. Lost recess, extra work 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dirty="0" smtClean="0"/>
              <a:t>5. Call/Text home 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000" dirty="0" smtClean="0"/>
              <a:t>6. Office referral</a:t>
            </a:r>
          </a:p>
          <a:p>
            <a:pPr marL="0" indent="0" algn="ctr">
              <a:buNone/>
            </a:pPr>
            <a:r>
              <a:rPr lang="en-US" sz="2000" dirty="0" smtClean="0"/>
              <a:t>* If you misbehave during the lab, you will </a:t>
            </a:r>
            <a:r>
              <a:rPr lang="en-US" sz="2000" dirty="0" smtClean="0">
                <a:solidFill>
                  <a:srgbClr val="FF0000"/>
                </a:solidFill>
              </a:rPr>
              <a:t>Not</a:t>
            </a:r>
            <a:r>
              <a:rPr lang="en-US" sz="2000" dirty="0" smtClean="0"/>
              <a:t> participate in labs!  </a:t>
            </a:r>
          </a:p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 descr="9686236-mad-scientis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574" y="1365249"/>
            <a:ext cx="1262301" cy="1870075"/>
          </a:xfrm>
          <a:prstGeom prst="rect">
            <a:avLst/>
          </a:prstGeom>
        </p:spPr>
      </p:pic>
      <p:pic>
        <p:nvPicPr>
          <p:cNvPr id="5" name="Picture 4" descr="6991146-cartoon-mad-scientis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063" y="1682750"/>
            <a:ext cx="1299079" cy="1825625"/>
          </a:xfrm>
          <a:prstGeom prst="rect">
            <a:avLst/>
          </a:prstGeom>
        </p:spPr>
      </p:pic>
      <p:pic>
        <p:nvPicPr>
          <p:cNvPr id="11" name="Picture 10" descr="KatherineEllsworth_PreProduction_Scientistandassistant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38"/>
          <a:stretch/>
        </p:blipFill>
        <p:spPr>
          <a:xfrm>
            <a:off x="3778250" y="3847441"/>
            <a:ext cx="1063625" cy="21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2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8832"/>
            <a:ext cx="10972800" cy="857994"/>
          </a:xfrm>
        </p:spPr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35599"/>
            <a:ext cx="10972800" cy="4890568"/>
          </a:xfrm>
        </p:spPr>
        <p:txBody>
          <a:bodyPr/>
          <a:lstStyle/>
          <a:p>
            <a:r>
              <a:rPr lang="en-US" dirty="0" smtClean="0"/>
              <a:t>Show respect</a:t>
            </a:r>
          </a:p>
          <a:p>
            <a:r>
              <a:rPr lang="en-US" dirty="0" smtClean="0"/>
              <a:t>Wait to be called on after raising hand</a:t>
            </a:r>
          </a:p>
          <a:p>
            <a:r>
              <a:rPr lang="en-US" dirty="0" smtClean="0"/>
              <a:t>Do NOT speak out of turn</a:t>
            </a:r>
          </a:p>
          <a:p>
            <a:r>
              <a:rPr lang="en-US" dirty="0" smtClean="0"/>
              <a:t>Do NOT get up from the seat without permission</a:t>
            </a:r>
          </a:p>
          <a:p>
            <a:r>
              <a:rPr lang="en-US" dirty="0" smtClean="0"/>
              <a:t>No gum, candy, or toys</a:t>
            </a:r>
          </a:p>
          <a:p>
            <a:r>
              <a:rPr lang="en-US" dirty="0" smtClean="0"/>
              <a:t>Wait in line properly, do NOT touch the wall or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439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74" y="0"/>
            <a:ext cx="10972800" cy="1143000"/>
          </a:xfrm>
        </p:spPr>
        <p:txBody>
          <a:bodyPr/>
          <a:lstStyle/>
          <a:p>
            <a:r>
              <a:rPr lang="en-US" dirty="0" smtClean="0"/>
              <a:t>Breakfast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85553"/>
            <a:ext cx="10972800" cy="2380460"/>
          </a:xfrm>
        </p:spPr>
        <p:txBody>
          <a:bodyPr/>
          <a:lstStyle/>
          <a:p>
            <a:r>
              <a:rPr lang="en-US" dirty="0" smtClean="0"/>
              <a:t>School opens at 7</a:t>
            </a:r>
          </a:p>
          <a:p>
            <a:r>
              <a:rPr lang="en-US" dirty="0" smtClean="0"/>
              <a:t>Eat between 7:30 and 7:40 in the cafeteria</a:t>
            </a:r>
          </a:p>
          <a:p>
            <a:r>
              <a:rPr lang="en-US" dirty="0" smtClean="0"/>
              <a:t>Walk up the stairs at 7:40</a:t>
            </a:r>
          </a:p>
          <a:p>
            <a:r>
              <a:rPr lang="en-US" dirty="0" smtClean="0"/>
              <a:t>Class starts at 7:55</a:t>
            </a:r>
          </a:p>
          <a:p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6711" y="307498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Lunch / Specials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1038" y="4201629"/>
            <a:ext cx="10972800" cy="2380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Lunch </a:t>
            </a:r>
            <a:r>
              <a:rPr lang="mr-IN" dirty="0" smtClean="0"/>
              <a:t>–</a:t>
            </a:r>
            <a:r>
              <a:rPr lang="en-US" dirty="0" smtClean="0"/>
              <a:t> 11:50</a:t>
            </a:r>
          </a:p>
          <a:p>
            <a:r>
              <a:rPr lang="en-US" dirty="0" smtClean="0"/>
              <a:t>Specials 12:20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6846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74" y="0"/>
            <a:ext cx="10972800" cy="1143000"/>
          </a:xfrm>
        </p:spPr>
        <p:txBody>
          <a:bodyPr/>
          <a:lstStyle/>
          <a:p>
            <a:r>
              <a:rPr lang="en-US" dirty="0" smtClean="0"/>
              <a:t>Tissue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66955"/>
            <a:ext cx="10972800" cy="4959210"/>
          </a:xfrm>
        </p:spPr>
        <p:txBody>
          <a:bodyPr/>
          <a:lstStyle/>
          <a:p>
            <a:r>
              <a:rPr lang="en-US" dirty="0" smtClean="0"/>
              <a:t>May go any time 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Raise your hand properly</a:t>
            </a:r>
          </a:p>
          <a:p>
            <a:r>
              <a:rPr lang="en-US" dirty="0" smtClean="0"/>
              <a:t>Wait for the teacher’s signal to go</a:t>
            </a:r>
          </a:p>
          <a:p>
            <a:r>
              <a:rPr lang="en-US" dirty="0" smtClean="0"/>
              <a:t>Use it, throw it away, sit down </a:t>
            </a:r>
          </a:p>
        </p:txBody>
      </p:sp>
      <p:pic>
        <p:nvPicPr>
          <p:cNvPr id="6" name="Picture 5" descr="Screen Shot 2018-08-14 at 09.35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169" y="2951707"/>
            <a:ext cx="3798877" cy="364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97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24702</TotalTime>
  <Words>890</Words>
  <Application>Microsoft Macintosh PowerPoint</Application>
  <PresentationFormat>Custom</PresentationFormat>
  <Paragraphs>143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Black</vt:lpstr>
      <vt:lpstr>1_Office Theme</vt:lpstr>
      <vt:lpstr>Today is Monday, August 20, 2018 </vt:lpstr>
      <vt:lpstr>Crossword Key </vt:lpstr>
      <vt:lpstr>Class supplies </vt:lpstr>
      <vt:lpstr>Welcome to Ms. Yakovuk’s Classroom!</vt:lpstr>
      <vt:lpstr>Classroom Expectations</vt:lpstr>
      <vt:lpstr>Classroom Expectations</vt:lpstr>
      <vt:lpstr>Expectations</vt:lpstr>
      <vt:lpstr>Breakfast </vt:lpstr>
      <vt:lpstr>Tissue Policy</vt:lpstr>
      <vt:lpstr>Bathroom Policy</vt:lpstr>
      <vt:lpstr>Water Policy</vt:lpstr>
      <vt:lpstr>Pencils Policy</vt:lpstr>
      <vt:lpstr>Questions Policy</vt:lpstr>
      <vt:lpstr>Purses Policy</vt:lpstr>
      <vt:lpstr>Dress Code Policy</vt:lpstr>
      <vt:lpstr>Cellphone Policy</vt:lpstr>
      <vt:lpstr>Dismissal Policy</vt:lpstr>
      <vt:lpstr>Pet Peeves </vt:lpstr>
      <vt:lpstr>The Bottom Line </vt:lpstr>
      <vt:lpstr>PowerPoint Presentation</vt:lpstr>
      <vt:lpstr>How do we line up / walk the hallway?</vt:lpstr>
      <vt:lpstr>PowerPoint Presentation</vt:lpstr>
      <vt:lpstr>PowerPoint Presentation</vt:lpstr>
      <vt:lpstr>PowerPoint Presentation</vt:lpstr>
      <vt:lpstr>Science Lab Safety</vt:lpstr>
      <vt:lpstr>DOL – in spiral notebook </vt:lpstr>
    </vt:vector>
  </TitlesOfParts>
  <Company>Life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Lesya Yakovuk</dc:creator>
  <cp:lastModifiedBy>Apple</cp:lastModifiedBy>
  <cp:revision>2040</cp:revision>
  <cp:lastPrinted>2018-08-18T14:55:29Z</cp:lastPrinted>
  <dcterms:created xsi:type="dcterms:W3CDTF">2015-08-10T17:51:08Z</dcterms:created>
  <dcterms:modified xsi:type="dcterms:W3CDTF">2018-09-29T13:45:40Z</dcterms:modified>
</cp:coreProperties>
</file>